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85"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6" r:id="rId23"/>
    <p:sldId id="278" r:id="rId24"/>
    <p:sldId id="279" r:id="rId25"/>
    <p:sldId id="280" r:id="rId26"/>
    <p:sldId id="284"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SW75Zirrsm1CEj1iIDpBRPwzh8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B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7"/>
    <p:restoredTop sz="94643"/>
  </p:normalViewPr>
  <p:slideViewPr>
    <p:cSldViewPr snapToGrid="0" snapToObjects="1">
      <p:cViewPr varScale="1">
        <p:scale>
          <a:sx n="210" d="100"/>
          <a:sy n="210" d="100"/>
        </p:scale>
        <p:origin x="-48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54" Type="http://customschemas.google.com/relationships/presentationmetadata" Target="metadata"/><Relationship Id="rId55" Type="http://schemas.openxmlformats.org/officeDocument/2006/relationships/presProps" Target="presProps.xml"/><Relationship Id="rId56"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9" Type="http://schemas.openxmlformats.org/officeDocument/2006/relationships/slide" Target="slides/slide8.xml"/><Relationship Id="rId8" Type="http://schemas.openxmlformats.org/officeDocument/2006/relationships/slide" Target="slides/slide7.xml"/><Relationship Id="rId57" Type="http://schemas.openxmlformats.org/officeDocument/2006/relationships/theme" Target="theme/theme1.xml"/><Relationship Id="rId5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GT"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6148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e0bd25976b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1e0bd25976b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G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e1b265871d_2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1e1b265871d_2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e1b265871d_21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1e1b265871d_2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e1b265871d_21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1e1b265871d_21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e1c8ad0a28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1e1c8ad0a2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G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G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e0bd25976b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e0bd25976b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GT"/>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g1e0bd25976b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g1e0bd25976b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G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G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G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1b265871d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1b265871d_1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1b265871d_1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G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rotWithShape="1">
          <a:blip r:embed="rId2">
            <a:alphaModFix/>
          </a:blip>
          <a:src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s-GT" sz="600" b="0" i="0" u="none" strike="noStrike" cap="none">
                <a:solidFill>
                  <a:srgbClr val="36B3CE"/>
                </a:solidFill>
                <a:latin typeface="Vollkorn Black"/>
                <a:ea typeface="Vollkorn Black"/>
                <a:cs typeface="Vollkorn Black"/>
                <a:sym typeface="Vollkorn Black"/>
              </a:rPr>
              <a:t>R  E  N  D  I  C  I  Ó  N        D  E      C  U  E  N  T  A  S</a:t>
            </a:r>
            <a:endParaRPr sz="600" b="0" i="0" u="none" strike="noStrike" cap="none">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s-GT" sz="600" b="0" i="0" u="none" strike="noStrike" cap="none">
                <a:solidFill>
                  <a:srgbClr val="36B3CE"/>
                </a:solidFill>
                <a:latin typeface="Vollkorn Black"/>
                <a:ea typeface="Vollkorn Black"/>
                <a:cs typeface="Vollkorn Black"/>
                <a:sym typeface="Vollkorn Black"/>
              </a:rPr>
              <a:t>P  R  I  M  E  R      C  U  A  T  R  I  M  E  S  T  R  E</a:t>
            </a:r>
            <a:endParaRPr sz="600" b="0" i="0" u="none" strike="noStrike" cap="none">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rotWithShape="1">
          <a:blip r:embed="rId2">
            <a:alphaModFix/>
          </a:blip>
          <a:srcRect/>
          <a:stretch/>
        </p:blipFill>
        <p:spPr>
          <a:xfrm>
            <a:off x="0" y="4706471"/>
            <a:ext cx="1245950" cy="21515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8"/>
        <p:cNvGrpSpPr/>
        <p:nvPr/>
      </p:nvGrpSpPr>
      <p:grpSpPr>
        <a:xfrm>
          <a:off x="0" y="0"/>
          <a:ext cx="0" cy="0"/>
          <a:chOff x="0" y="0"/>
          <a:chExt cx="0" cy="0"/>
        </a:xfrm>
      </p:grpSpPr>
      <p:pic>
        <p:nvPicPr>
          <p:cNvPr id="29" name="Google Shape;29;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30"/>
        <p:cNvGrpSpPr/>
        <p:nvPr/>
      </p:nvGrpSpPr>
      <p:grpSpPr>
        <a:xfrm>
          <a:off x="0" y="0"/>
          <a:ext cx="0" cy="0"/>
          <a:chOff x="0" y="0"/>
          <a:chExt cx="0" cy="0"/>
        </a:xfrm>
      </p:grpSpPr>
      <p:pic>
        <p:nvPicPr>
          <p:cNvPr id="31" name="Google Shape;31;g1e0bd25976b_0_133"/>
          <p:cNvPicPr preferRelativeResize="0"/>
          <p:nvPr/>
        </p:nvPicPr>
        <p:blipFill rotWithShape="1">
          <a:blip r:embed="rId2">
            <a:alphaModFix/>
          </a:blip>
          <a:srcRect/>
          <a:stretch/>
        </p:blipFill>
        <p:spPr>
          <a:xfrm>
            <a:off x="9873425" y="4532475"/>
            <a:ext cx="2318575" cy="2325525"/>
          </a:xfrm>
          <a:prstGeom prst="rect">
            <a:avLst/>
          </a:prstGeom>
          <a:noFill/>
          <a:ln>
            <a:noFill/>
          </a:ln>
        </p:spPr>
      </p:pic>
      <p:sp>
        <p:nvSpPr>
          <p:cNvPr id="32" name="Google Shape;32;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s-GT" sz="600" b="0" i="0" u="none" strike="noStrike" cap="none">
                <a:solidFill>
                  <a:srgbClr val="36B3CE"/>
                </a:solidFill>
                <a:latin typeface="Vollkorn Black"/>
                <a:ea typeface="Vollkorn Black"/>
                <a:cs typeface="Vollkorn Black"/>
                <a:sym typeface="Vollkorn Black"/>
              </a:rPr>
              <a:t>R  E  N  D  I  C  I  Ó  N        D  E      C  U  E  N  T  A  S</a:t>
            </a:r>
            <a:endParaRPr sz="600" b="0" i="0" u="none" strike="noStrike" cap="none">
              <a:solidFill>
                <a:srgbClr val="36B3CE"/>
              </a:solidFill>
              <a:latin typeface="Vollkorn Black"/>
              <a:ea typeface="Vollkorn Black"/>
              <a:cs typeface="Vollkorn Black"/>
              <a:sym typeface="Vollkorn Black"/>
            </a:endParaRPr>
          </a:p>
        </p:txBody>
      </p:sp>
      <p:sp>
        <p:nvSpPr>
          <p:cNvPr id="33" name="Google Shape;33;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s-GT" sz="600" b="0" i="0" u="none" strike="noStrike" cap="none">
                <a:solidFill>
                  <a:srgbClr val="36B3CE"/>
                </a:solidFill>
                <a:latin typeface="Vollkorn Black"/>
                <a:ea typeface="Vollkorn Black"/>
                <a:cs typeface="Vollkorn Black"/>
                <a:sym typeface="Vollkorn Black"/>
              </a:rPr>
              <a:t>P  R  I  M  E  R      C  U  A  T  R  I  M  E  S  T  R  E</a:t>
            </a:r>
            <a:endParaRPr sz="600" b="0" i="0" u="none" strike="noStrike" cap="none">
              <a:solidFill>
                <a:srgbClr val="36B3CE"/>
              </a:solidFill>
              <a:latin typeface="Vollkorn Black"/>
              <a:ea typeface="Vollkorn Black"/>
              <a:cs typeface="Vollkorn Black"/>
              <a:sym typeface="Vollkorn Black"/>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201980" y="6383918"/>
            <a:ext cx="16516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GT" sz="600" b="1" i="0" u="none" strike="noStrike" cap="none">
                <a:solidFill>
                  <a:srgbClr val="10304B"/>
                </a:solidFill>
                <a:latin typeface="Montserrat SemiBold"/>
                <a:ea typeface="Montserrat SemiBold"/>
                <a:cs typeface="Montserrat SemiBold"/>
                <a:sym typeface="Montserrat SemiBold"/>
              </a:rPr>
              <a:t>NOMBRE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s-GT" sz="600" b="1" i="0" u="none" strike="noStrike" cap="none">
                <a:solidFill>
                  <a:srgbClr val="10304B"/>
                </a:solidFill>
                <a:latin typeface="Montserrat SemiBold"/>
                <a:ea typeface="Montserrat SemiBold"/>
                <a:cs typeface="Montserrat SemiBold"/>
                <a:sym typeface="Montserrat SemiBold"/>
              </a:rPr>
              <a:t>DE LA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s-GT" sz="600" b="1" i="0" u="none" strike="noStrike" cap="none">
                <a:solidFill>
                  <a:srgbClr val="10304B"/>
                </a:solidFill>
                <a:latin typeface="Montserrat SemiBold"/>
                <a:ea typeface="Montserrat SemiBold"/>
                <a:cs typeface="Montserrat SemiBold"/>
                <a:sym typeface="Montserrat SemiBold"/>
              </a:rPr>
              <a:t>INSTITUCIÓN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3"/>
          <p:cNvSpPr txBox="1"/>
          <p:nvPr/>
        </p:nvSpPr>
        <p:spPr>
          <a:xfrm>
            <a:off x="2014249" y="591166"/>
            <a:ext cx="8913581" cy="81331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Calibri"/>
              <a:buNone/>
            </a:pPr>
            <a:r>
              <a:rPr lang="es-GT" sz="2000" b="1" i="0" u="none" strike="noStrike" cap="none" dirty="0">
                <a:solidFill>
                  <a:schemeClr val="dk1"/>
                </a:solidFill>
                <a:latin typeface="Montserrat" pitchFamily="2" charset="77"/>
                <a:sym typeface="Arial"/>
              </a:rPr>
              <a:t>PAGO DE SALARIOS A SERVIDORES PÚBLICOS A LA FECHA:</a:t>
            </a:r>
            <a:endParaRPr sz="2000" b="1" i="0" u="none" strike="noStrike" cap="none" dirty="0">
              <a:solidFill>
                <a:srgbClr val="000000"/>
              </a:solidFill>
              <a:latin typeface="Montserrat" pitchFamily="2" charset="77"/>
              <a:sym typeface="Arial"/>
            </a:endParaRPr>
          </a:p>
        </p:txBody>
      </p:sp>
      <p:sp>
        <p:nvSpPr>
          <p:cNvPr id="118" name="Google Shape;118;p13"/>
          <p:cNvSpPr txBox="1"/>
          <p:nvPr/>
        </p:nvSpPr>
        <p:spPr>
          <a:xfrm>
            <a:off x="592069" y="1673623"/>
            <a:ext cx="7406641" cy="4153807"/>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77500" lnSpcReduction="20000"/>
          </a:bodyPr>
          <a:lstStyle/>
          <a:p>
            <a:pPr marL="0" marR="0" lvl="0" indent="0" algn="just" rtl="0">
              <a:lnSpc>
                <a:spcPct val="150000"/>
              </a:lnSpc>
              <a:spcBef>
                <a:spcPts val="0"/>
              </a:spcBef>
              <a:spcAft>
                <a:spcPts val="0"/>
              </a:spcAft>
              <a:buClr>
                <a:srgbClr val="000000"/>
              </a:buClr>
              <a:buSzPct val="100000"/>
              <a:buFont typeface="Arial"/>
              <a:buNone/>
            </a:pPr>
            <a:r>
              <a:rPr lang="es-GT" sz="2600" b="0" i="0" u="none" strike="noStrike" cap="none" dirty="0">
                <a:solidFill>
                  <a:schemeClr val="dk1"/>
                </a:solidFill>
                <a:latin typeface="Montserrat" pitchFamily="2" charset="77"/>
                <a:sym typeface="Arial"/>
              </a:rPr>
              <a:t>Presupuesto vigente total para el pago de servidores públicos:</a:t>
            </a:r>
            <a:endParaRPr sz="2600" dirty="0">
              <a:latin typeface="Montserrat" pitchFamily="2" charset="77"/>
            </a:endParaRPr>
          </a:p>
          <a:p>
            <a:pPr marL="0" marR="0" lvl="1" indent="0" algn="just" rtl="0">
              <a:lnSpc>
                <a:spcPct val="150000"/>
              </a:lnSpc>
              <a:spcBef>
                <a:spcPts val="0"/>
              </a:spcBef>
              <a:spcAft>
                <a:spcPts val="0"/>
              </a:spcAft>
              <a:buNone/>
            </a:pPr>
            <a:r>
              <a:rPr lang="es-GT" sz="2600" b="1" i="0" u="none" strike="noStrike" cap="none" dirty="0">
                <a:solidFill>
                  <a:srgbClr val="36B3CF"/>
                </a:solidFill>
                <a:latin typeface="Montserrat" pitchFamily="2" charset="77"/>
                <a:sym typeface="Arial"/>
              </a:rPr>
              <a:t>Q. </a:t>
            </a:r>
            <a:r>
              <a:rPr lang="es-GT" sz="2600" b="1" dirty="0">
                <a:solidFill>
                  <a:srgbClr val="36B3CF"/>
                </a:solidFill>
                <a:latin typeface="Montserrat" pitchFamily="2" charset="77"/>
              </a:rPr>
              <a:t>27</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053</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250</a:t>
            </a:r>
            <a:r>
              <a:rPr lang="es-GT" sz="2600" b="1" i="0" u="none" strike="noStrike" cap="none" dirty="0">
                <a:solidFill>
                  <a:srgbClr val="36B3CF"/>
                </a:solidFill>
                <a:latin typeface="Montserrat" pitchFamily="2" charset="77"/>
                <a:sym typeface="Arial"/>
              </a:rPr>
              <a:t>.00</a:t>
            </a:r>
            <a:endParaRPr sz="2600" dirty="0">
              <a:solidFill>
                <a:srgbClr val="36B3CF"/>
              </a:solidFill>
              <a:latin typeface="Montserrat" pitchFamily="2" charset="77"/>
            </a:endParaRPr>
          </a:p>
          <a:p>
            <a:pPr marL="0" marR="0" lvl="0" indent="0" algn="just" rtl="0">
              <a:lnSpc>
                <a:spcPct val="150000"/>
              </a:lnSpc>
              <a:spcBef>
                <a:spcPts val="0"/>
              </a:spcBef>
              <a:spcAft>
                <a:spcPts val="0"/>
              </a:spcAft>
              <a:buClr>
                <a:srgbClr val="000000"/>
              </a:buClr>
              <a:buSzPct val="100000"/>
              <a:buFont typeface="Arial"/>
              <a:buNone/>
            </a:pPr>
            <a:endParaRPr sz="2600" b="0" i="0" u="none" strike="noStrike" cap="none" dirty="0">
              <a:solidFill>
                <a:schemeClr val="dk1"/>
              </a:solidFill>
              <a:latin typeface="Montserrat" pitchFamily="2" charset="77"/>
              <a:sym typeface="Arial"/>
            </a:endParaRPr>
          </a:p>
          <a:p>
            <a:pPr marL="0" marR="0" lvl="0" indent="0" algn="just" rtl="0">
              <a:lnSpc>
                <a:spcPct val="150000"/>
              </a:lnSpc>
              <a:spcBef>
                <a:spcPts val="0"/>
              </a:spcBef>
              <a:spcAft>
                <a:spcPts val="0"/>
              </a:spcAft>
              <a:buClr>
                <a:srgbClr val="000000"/>
              </a:buClr>
              <a:buSzPct val="100000"/>
              <a:buFont typeface="Arial"/>
              <a:buNone/>
            </a:pPr>
            <a:r>
              <a:rPr lang="es-GT" sz="2600" b="0" i="0" u="none" strike="noStrike" cap="none" dirty="0">
                <a:solidFill>
                  <a:schemeClr val="dk1"/>
                </a:solidFill>
                <a:latin typeface="Montserrat" pitchFamily="2" charset="77"/>
                <a:sym typeface="Arial"/>
              </a:rPr>
              <a:t>Presupuesto utilizado al </a:t>
            </a:r>
            <a:r>
              <a:rPr lang="es-GT" sz="2600" b="1" u="sng" dirty="0">
                <a:solidFill>
                  <a:srgbClr val="36B3CF"/>
                </a:solidFill>
                <a:latin typeface="Montserrat" pitchFamily="2" charset="77"/>
              </a:rPr>
              <a:t>primer</a:t>
            </a:r>
            <a:r>
              <a:rPr lang="es-GT" sz="2600" b="1" i="0" u="sng" strike="noStrike" cap="none" dirty="0">
                <a:solidFill>
                  <a:srgbClr val="36B3CF"/>
                </a:solidFill>
                <a:latin typeface="Montserrat" pitchFamily="2" charset="77"/>
                <a:sym typeface="Arial"/>
              </a:rPr>
              <a:t> cuatrimestre 202</a:t>
            </a:r>
            <a:r>
              <a:rPr lang="es-GT" sz="2600" b="1" u="sng" dirty="0">
                <a:solidFill>
                  <a:srgbClr val="36B3CF"/>
                </a:solidFill>
                <a:latin typeface="Montserrat" pitchFamily="2" charset="77"/>
              </a:rPr>
              <a:t>3</a:t>
            </a:r>
            <a:r>
              <a:rPr lang="es-GT" sz="2600" b="1" i="0" u="none" strike="noStrike" cap="none" dirty="0">
                <a:solidFill>
                  <a:srgbClr val="36B3CF"/>
                </a:solidFill>
                <a:latin typeface="Montserrat" pitchFamily="2" charset="77"/>
                <a:sym typeface="Arial"/>
              </a:rPr>
              <a:t> </a:t>
            </a:r>
            <a:r>
              <a:rPr lang="es-GT" sz="2600" b="0" i="0" u="none" strike="noStrike" cap="none" dirty="0">
                <a:solidFill>
                  <a:schemeClr val="dk1"/>
                </a:solidFill>
                <a:latin typeface="Montserrat" pitchFamily="2" charset="77"/>
                <a:sym typeface="Arial"/>
              </a:rPr>
              <a:t>para el pago de servidores públicos:</a:t>
            </a:r>
            <a:endParaRPr sz="2600" dirty="0">
              <a:latin typeface="Montserrat" pitchFamily="2" charset="77"/>
            </a:endParaRPr>
          </a:p>
          <a:p>
            <a:pPr marL="0" marR="0" lvl="1" indent="0" algn="just" rtl="0">
              <a:lnSpc>
                <a:spcPct val="150000"/>
              </a:lnSpc>
              <a:spcBef>
                <a:spcPts val="0"/>
              </a:spcBef>
              <a:spcAft>
                <a:spcPts val="0"/>
              </a:spcAft>
              <a:buNone/>
            </a:pPr>
            <a:r>
              <a:rPr lang="es-GT" sz="2600" b="1" i="0" u="none" strike="noStrike" cap="none" dirty="0">
                <a:solidFill>
                  <a:srgbClr val="36B3CF"/>
                </a:solidFill>
                <a:latin typeface="Montserrat" pitchFamily="2" charset="77"/>
                <a:sym typeface="Arial"/>
              </a:rPr>
              <a:t>Q. </a:t>
            </a:r>
            <a:r>
              <a:rPr lang="es-GT" sz="2600" b="1" dirty="0">
                <a:solidFill>
                  <a:srgbClr val="36B3CF"/>
                </a:solidFill>
                <a:latin typeface="Montserrat" pitchFamily="2" charset="77"/>
              </a:rPr>
              <a:t>7</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363</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559</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73</a:t>
            </a:r>
            <a:endParaRPr sz="2600" dirty="0">
              <a:solidFill>
                <a:srgbClr val="36B3CF"/>
              </a:solidFill>
              <a:latin typeface="Montserrat" pitchFamily="2" charset="77"/>
            </a:endParaRPr>
          </a:p>
          <a:p>
            <a:pPr marL="0" marR="0" lvl="0" indent="0" algn="just" rtl="0">
              <a:lnSpc>
                <a:spcPct val="150000"/>
              </a:lnSpc>
              <a:spcBef>
                <a:spcPts val="0"/>
              </a:spcBef>
              <a:spcAft>
                <a:spcPts val="0"/>
              </a:spcAft>
              <a:buClr>
                <a:srgbClr val="000000"/>
              </a:buClr>
              <a:buSzPct val="100000"/>
              <a:buFont typeface="Arial"/>
              <a:buNone/>
            </a:pPr>
            <a:endParaRPr sz="2600" b="0" i="0" u="none" strike="noStrike" cap="none" dirty="0">
              <a:solidFill>
                <a:schemeClr val="dk1"/>
              </a:solidFill>
              <a:latin typeface="Montserrat" pitchFamily="2" charset="77"/>
              <a:sym typeface="Arial"/>
            </a:endParaRPr>
          </a:p>
          <a:p>
            <a:pPr marL="0" marR="0" lvl="0" indent="0" algn="just" rtl="0">
              <a:lnSpc>
                <a:spcPct val="150000"/>
              </a:lnSpc>
              <a:spcBef>
                <a:spcPts val="0"/>
              </a:spcBef>
              <a:spcAft>
                <a:spcPts val="0"/>
              </a:spcAft>
              <a:buClr>
                <a:srgbClr val="000000"/>
              </a:buClr>
              <a:buSzPct val="100000"/>
              <a:buFont typeface="Arial"/>
              <a:buNone/>
            </a:pPr>
            <a:r>
              <a:rPr lang="es-GT" sz="2600" b="0" i="0" u="none" strike="noStrike" cap="none" dirty="0">
                <a:solidFill>
                  <a:schemeClr val="dk1"/>
                </a:solidFill>
                <a:latin typeface="Montserrat" pitchFamily="2" charset="77"/>
                <a:sym typeface="Arial"/>
              </a:rPr>
              <a:t>Saldo para el pago de servidores públicos:</a:t>
            </a:r>
            <a:endParaRPr sz="2600" dirty="0">
              <a:latin typeface="Montserrat" pitchFamily="2" charset="77"/>
            </a:endParaRPr>
          </a:p>
          <a:p>
            <a:pPr marL="0" marR="0" lvl="1" indent="0" algn="just" rtl="0">
              <a:lnSpc>
                <a:spcPct val="150000"/>
              </a:lnSpc>
              <a:spcBef>
                <a:spcPts val="0"/>
              </a:spcBef>
              <a:spcAft>
                <a:spcPts val="0"/>
              </a:spcAft>
              <a:buNone/>
            </a:pPr>
            <a:r>
              <a:rPr lang="es-GT" sz="2600" b="1" i="0" u="none" strike="noStrike" cap="none" dirty="0">
                <a:solidFill>
                  <a:srgbClr val="36B3CF"/>
                </a:solidFill>
                <a:latin typeface="Montserrat" pitchFamily="2" charset="77"/>
                <a:sym typeface="Arial"/>
              </a:rPr>
              <a:t>Q. </a:t>
            </a:r>
            <a:r>
              <a:rPr lang="es-GT" sz="2600" b="1" dirty="0">
                <a:solidFill>
                  <a:srgbClr val="36B3CF"/>
                </a:solidFill>
                <a:latin typeface="Montserrat" pitchFamily="2" charset="77"/>
              </a:rPr>
              <a:t>19</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689</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690</a:t>
            </a:r>
            <a:r>
              <a:rPr lang="es-GT" sz="2600" b="1" i="0" u="none" strike="noStrike" cap="none" dirty="0">
                <a:solidFill>
                  <a:srgbClr val="36B3CF"/>
                </a:solidFill>
                <a:latin typeface="Montserrat" pitchFamily="2" charset="77"/>
                <a:sym typeface="Arial"/>
              </a:rPr>
              <a:t>.</a:t>
            </a:r>
            <a:r>
              <a:rPr lang="es-GT" sz="2600" b="1" dirty="0">
                <a:solidFill>
                  <a:srgbClr val="36B3CF"/>
                </a:solidFill>
                <a:latin typeface="Montserrat" pitchFamily="2" charset="77"/>
              </a:rPr>
              <a:t>27</a:t>
            </a:r>
            <a:endParaRPr sz="2600" dirty="0">
              <a:solidFill>
                <a:srgbClr val="36B3CF"/>
              </a:solidFill>
              <a:latin typeface="Montserrat" pitchFamily="2" charset="77"/>
            </a:endParaRPr>
          </a:p>
          <a:p>
            <a:pPr marL="0" marR="0" lvl="0" indent="0" algn="just" rtl="0">
              <a:lnSpc>
                <a:spcPct val="150000"/>
              </a:lnSpc>
              <a:spcBef>
                <a:spcPts val="0"/>
              </a:spcBef>
              <a:spcAft>
                <a:spcPts val="0"/>
              </a:spcAft>
              <a:buClr>
                <a:srgbClr val="000000"/>
              </a:buClr>
              <a:buSzPct val="100000"/>
              <a:buFont typeface="Arial"/>
              <a:buNone/>
            </a:pPr>
            <a:endParaRPr sz="2000" b="0" i="0" u="none" strike="noStrike" cap="none" dirty="0">
              <a:solidFill>
                <a:srgbClr val="1F3864"/>
              </a:solidFill>
              <a:latin typeface="Arial"/>
              <a:ea typeface="Arial"/>
              <a:cs typeface="Arial"/>
              <a:sym typeface="Arial"/>
            </a:endParaRPr>
          </a:p>
        </p:txBody>
      </p:sp>
      <p:sp>
        <p:nvSpPr>
          <p:cNvPr id="119" name="Google Shape;119;p13"/>
          <p:cNvSpPr txBox="1"/>
          <p:nvPr/>
        </p:nvSpPr>
        <p:spPr>
          <a:xfrm>
            <a:off x="8272712" y="2633187"/>
            <a:ext cx="3327219" cy="2423886"/>
          </a:xfrm>
          <a:prstGeom prst="rect">
            <a:avLst/>
          </a:prstGeom>
          <a:noFill/>
          <a:ln w="19050">
            <a:solidFill>
              <a:srgbClr val="36B3CF"/>
            </a:solidFill>
          </a:ln>
          <a:effectLst>
            <a:outerShdw blurRad="50800" dist="50800" dir="5400000" sx="1000" sy="1000" algn="ctr" rotWithShape="0">
              <a:srgbClr val="000000"/>
            </a:outerShdw>
          </a:effectLst>
        </p:spPr>
        <p:txBody>
          <a:bodyPr spcFirstLastPara="1" wrap="square" lIns="91425" tIns="45700" rIns="91425" bIns="45700" anchor="ctr" anchorCtr="0">
            <a:normAutofit/>
          </a:bodyPr>
          <a:lstStyle/>
          <a:p>
            <a:pPr marL="0" marR="0" lvl="0" indent="0" algn="ctr" rtl="0">
              <a:lnSpc>
                <a:spcPct val="150000"/>
              </a:lnSpc>
              <a:spcBef>
                <a:spcPts val="0"/>
              </a:spcBef>
              <a:spcAft>
                <a:spcPts val="0"/>
              </a:spcAft>
              <a:buClr>
                <a:srgbClr val="000000"/>
              </a:buClr>
              <a:buSzPts val="2000"/>
              <a:buFont typeface="Arial"/>
              <a:buNone/>
            </a:pPr>
            <a:r>
              <a:rPr lang="es-GT" sz="2000" b="0" i="0" u="none" strike="noStrike" cap="none" dirty="0">
                <a:solidFill>
                  <a:srgbClr val="0D1F3C"/>
                </a:solidFill>
                <a:latin typeface="Arial"/>
                <a:ea typeface="Arial"/>
                <a:cs typeface="Arial"/>
                <a:sym typeface="Arial"/>
              </a:rPr>
              <a:t/>
            </a:r>
            <a:br>
              <a:rPr lang="es-GT" sz="2000" b="0" i="0" u="none" strike="noStrike" cap="none" dirty="0">
                <a:solidFill>
                  <a:srgbClr val="0D1F3C"/>
                </a:solidFill>
                <a:latin typeface="Arial"/>
                <a:ea typeface="Arial"/>
                <a:cs typeface="Arial"/>
                <a:sym typeface="Arial"/>
              </a:rPr>
            </a:br>
            <a:r>
              <a:rPr lang="es-GT" sz="1600" b="0" i="0" u="none" strike="noStrike" cap="none" dirty="0">
                <a:solidFill>
                  <a:schemeClr val="dk1"/>
                </a:solidFill>
                <a:latin typeface="Montserrat" pitchFamily="2" charset="77"/>
                <a:sym typeface="Arial"/>
              </a:rPr>
              <a:t>Este rubro constituye el </a:t>
            </a:r>
          </a:p>
          <a:p>
            <a:pPr marL="0" marR="0" lvl="0" indent="0" algn="ctr" rtl="0">
              <a:lnSpc>
                <a:spcPct val="150000"/>
              </a:lnSpc>
              <a:spcBef>
                <a:spcPts val="0"/>
              </a:spcBef>
              <a:spcAft>
                <a:spcPts val="0"/>
              </a:spcAft>
              <a:buClr>
                <a:srgbClr val="000000"/>
              </a:buClr>
              <a:buSzPts val="2000"/>
              <a:buFont typeface="Arial"/>
              <a:buNone/>
            </a:pPr>
            <a:r>
              <a:rPr lang="es-GT" sz="1600" b="1" dirty="0">
                <a:solidFill>
                  <a:srgbClr val="36B3CF"/>
                </a:solidFill>
                <a:latin typeface="Montserrat" pitchFamily="2" charset="77"/>
              </a:rPr>
              <a:t>77.30 por ciento</a:t>
            </a:r>
            <a:r>
              <a:rPr lang="es-GT" sz="1600" b="0" i="0" u="none" strike="noStrike" cap="none" dirty="0">
                <a:solidFill>
                  <a:srgbClr val="36B3CF"/>
                </a:solidFill>
                <a:latin typeface="Montserrat" pitchFamily="2" charset="77"/>
                <a:sym typeface="Arial"/>
              </a:rPr>
              <a:t> </a:t>
            </a:r>
            <a:r>
              <a:rPr lang="es-GT" sz="1600" b="0" i="0" u="none" strike="noStrike" cap="none" dirty="0">
                <a:solidFill>
                  <a:schemeClr val="dk1"/>
                </a:solidFill>
                <a:latin typeface="Montserrat" pitchFamily="2" charset="77"/>
                <a:sym typeface="Arial"/>
              </a:rPr>
              <a:t>del total del presupuesto de </a:t>
            </a:r>
            <a:r>
              <a:rPr lang="es-GT" sz="1600" dirty="0">
                <a:solidFill>
                  <a:schemeClr val="dk1"/>
                </a:solidFill>
                <a:latin typeface="Montserrat" pitchFamily="2" charset="77"/>
              </a:rPr>
              <a:t>la COPADEH.</a:t>
            </a:r>
            <a:endParaRPr sz="1600" b="0" i="0" strike="noStrike" cap="none" dirty="0">
              <a:solidFill>
                <a:srgbClr val="1F3864"/>
              </a:solidFill>
              <a:latin typeface="Montserrat" pitchFamily="2" charset="77"/>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p:nvPr/>
        </p:nvSpPr>
        <p:spPr>
          <a:xfrm>
            <a:off x="1339874" y="134444"/>
            <a:ext cx="8673600" cy="547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Calibri"/>
              <a:buNone/>
            </a:pPr>
            <a:r>
              <a:rPr lang="es-GT" sz="2000" b="0" i="0" u="none" strike="noStrike" cap="none" dirty="0">
                <a:solidFill>
                  <a:schemeClr val="dk1"/>
                </a:solidFill>
                <a:latin typeface="Montserrat" pitchFamily="2" charset="77"/>
                <a:sym typeface="Arial"/>
              </a:rPr>
              <a:t>¿</a:t>
            </a:r>
            <a:r>
              <a:rPr lang="es-GT" sz="2000" b="1" i="0" u="none" strike="noStrike" cap="none" dirty="0">
                <a:solidFill>
                  <a:schemeClr val="dk1"/>
                </a:solidFill>
                <a:latin typeface="Montserrat" pitchFamily="2" charset="77"/>
                <a:sym typeface="Arial"/>
              </a:rPr>
              <a:t>EN QUÉ INVIERTE</a:t>
            </a:r>
            <a:r>
              <a:rPr lang="es-GT" sz="2000" b="1" dirty="0">
                <a:solidFill>
                  <a:schemeClr val="dk1"/>
                </a:solidFill>
                <a:latin typeface="Montserrat" pitchFamily="2" charset="77"/>
              </a:rPr>
              <a:t> LA COPADEH</a:t>
            </a:r>
            <a:r>
              <a:rPr lang="es-GT" sz="2000" b="1" i="0" u="none" strike="noStrike" cap="none" dirty="0">
                <a:solidFill>
                  <a:schemeClr val="dk1"/>
                </a:solidFill>
                <a:latin typeface="Montserrat" pitchFamily="2" charset="77"/>
                <a:sym typeface="Arial"/>
              </a:rPr>
              <a:t>?</a:t>
            </a:r>
            <a:endParaRPr sz="2000" b="1" i="0" u="none" strike="noStrike" cap="none" dirty="0">
              <a:solidFill>
                <a:srgbClr val="000000"/>
              </a:solidFill>
              <a:latin typeface="Montserrat" pitchFamily="2" charset="77"/>
              <a:sym typeface="Arial"/>
            </a:endParaRPr>
          </a:p>
        </p:txBody>
      </p:sp>
      <p:sp>
        <p:nvSpPr>
          <p:cNvPr id="125" name="Google Shape;125;p14"/>
          <p:cNvSpPr txBox="1"/>
          <p:nvPr/>
        </p:nvSpPr>
        <p:spPr>
          <a:xfrm>
            <a:off x="439275" y="1889900"/>
            <a:ext cx="9371400" cy="42888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lvl="0" indent="0" algn="just" rtl="0">
              <a:lnSpc>
                <a:spcPct val="150000"/>
              </a:lnSpc>
              <a:spcBef>
                <a:spcPts val="0"/>
              </a:spcBef>
              <a:spcAft>
                <a:spcPts val="0"/>
              </a:spcAft>
              <a:buClr>
                <a:schemeClr val="dk1"/>
              </a:buClr>
              <a:buSzPts val="1100"/>
              <a:buFont typeface="Arial"/>
              <a:buNone/>
            </a:pPr>
            <a:r>
              <a:rPr lang="es-GT" sz="1600" dirty="0">
                <a:solidFill>
                  <a:schemeClr val="dk1"/>
                </a:solidFill>
                <a:latin typeface="Montserrat" pitchFamily="2" charset="77"/>
              </a:rPr>
              <a:t>En la adquisición de equipo, considerando que  la asignación destinada a inversión en el presupuesto de COPADEH es baja se debe a que su objeto principal es asesorar y coordinar con las distintas dependencias del Organismo Ejecutivo, la promoción de acciones y mecanismos encaminados a la efectiva vigencia y protección de los derechos humanos, el seguimiento de los compromisos gubernamentales en la promoción de una cultura de paz basada en la no violencia, así como la atención de conflictividad del país.</a:t>
            </a:r>
            <a:endParaRPr sz="1600" dirty="0">
              <a:solidFill>
                <a:schemeClr val="dk1"/>
              </a:solidFill>
              <a:latin typeface="Montserrat" pitchFamily="2" charset="77"/>
            </a:endParaRPr>
          </a:p>
          <a:p>
            <a:pPr marL="0" lvl="0" indent="0" algn="just" rtl="0">
              <a:lnSpc>
                <a:spcPct val="150000"/>
              </a:lnSpc>
              <a:spcBef>
                <a:spcPts val="0"/>
              </a:spcBef>
              <a:spcAft>
                <a:spcPts val="0"/>
              </a:spcAft>
              <a:buClr>
                <a:schemeClr val="dk1"/>
              </a:buClr>
              <a:buSzPts val="1100"/>
              <a:buFont typeface="Arial"/>
              <a:buNone/>
            </a:pPr>
            <a:endParaRPr sz="1600" dirty="0">
              <a:solidFill>
                <a:schemeClr val="dk1"/>
              </a:solidFill>
              <a:latin typeface="Montserrat" pitchFamily="2" charset="77"/>
            </a:endParaRPr>
          </a:p>
          <a:p>
            <a:pPr marL="0" lvl="0" indent="0" algn="just" rtl="0">
              <a:lnSpc>
                <a:spcPct val="150000"/>
              </a:lnSpc>
              <a:spcBef>
                <a:spcPts val="0"/>
              </a:spcBef>
              <a:spcAft>
                <a:spcPts val="0"/>
              </a:spcAft>
              <a:buClr>
                <a:schemeClr val="dk1"/>
              </a:buClr>
              <a:buSzPts val="1100"/>
              <a:buFont typeface="Arial"/>
              <a:buNone/>
            </a:pPr>
            <a:r>
              <a:rPr lang="es-GT" sz="1600" dirty="0">
                <a:solidFill>
                  <a:schemeClr val="dk1"/>
                </a:solidFill>
                <a:latin typeface="Montserrat" pitchFamily="2" charset="77"/>
              </a:rPr>
              <a:t>Durante el periodo reportado la inversión consistió en la adquisición de discos duros externos como herramientas para el resguardo de la informaciòn que se genera en los distintos eventos de formación y capacitación que realiza el Departamento de Formación y </a:t>
            </a:r>
            <a:r>
              <a:rPr lang="es-GT" sz="1600" dirty="0" smtClean="0">
                <a:solidFill>
                  <a:schemeClr val="dk1"/>
                </a:solidFill>
                <a:latin typeface="Montserrat" pitchFamily="2" charset="77"/>
              </a:rPr>
              <a:t>Capacitaci</a:t>
            </a:r>
            <a:r>
              <a:rPr lang="es-GT" sz="1600" dirty="0" smtClean="0">
                <a:solidFill>
                  <a:schemeClr val="dk1"/>
                </a:solidFill>
                <a:latin typeface="Montserrat" pitchFamily="2" charset="77"/>
              </a:rPr>
              <a:t>ó</a:t>
            </a:r>
            <a:r>
              <a:rPr lang="es-GT" sz="1600" dirty="0" smtClean="0">
                <a:solidFill>
                  <a:schemeClr val="dk1"/>
                </a:solidFill>
                <a:latin typeface="Montserrat" pitchFamily="2" charset="77"/>
              </a:rPr>
              <a:t>n </a:t>
            </a:r>
            <a:r>
              <a:rPr lang="es-GT" sz="1600" dirty="0">
                <a:solidFill>
                  <a:schemeClr val="dk1"/>
                </a:solidFill>
                <a:latin typeface="Montserrat" pitchFamily="2" charset="77"/>
              </a:rPr>
              <a:t>en Cultura de Paz, de la </a:t>
            </a:r>
            <a:r>
              <a:rPr lang="es-GT" sz="1600" dirty="0" smtClean="0">
                <a:solidFill>
                  <a:schemeClr val="dk1"/>
                </a:solidFill>
                <a:latin typeface="Montserrat" pitchFamily="2" charset="77"/>
              </a:rPr>
              <a:t>Direcci</a:t>
            </a:r>
            <a:r>
              <a:rPr lang="es-GT" sz="1600" dirty="0" smtClean="0">
                <a:solidFill>
                  <a:schemeClr val="dk1"/>
                </a:solidFill>
                <a:latin typeface="Montserrat" pitchFamily="2" charset="77"/>
              </a:rPr>
              <a:t>ó</a:t>
            </a:r>
            <a:r>
              <a:rPr lang="es-GT" sz="1600" dirty="0" smtClean="0">
                <a:solidFill>
                  <a:schemeClr val="dk1"/>
                </a:solidFill>
                <a:latin typeface="Montserrat" pitchFamily="2" charset="77"/>
              </a:rPr>
              <a:t>n </a:t>
            </a:r>
            <a:r>
              <a:rPr lang="es-GT" sz="1600" dirty="0">
                <a:solidFill>
                  <a:schemeClr val="dk1"/>
                </a:solidFill>
                <a:latin typeface="Montserrat" pitchFamily="2" charset="77"/>
              </a:rPr>
              <a:t>de Fortalecimiento de la Paz (Difopaz) de esta Comisión.</a:t>
            </a:r>
            <a:endParaRPr sz="1600" u="sng"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dirty="0">
              <a:solidFill>
                <a:srgbClr val="1F3864"/>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
        <p:nvSpPr>
          <p:cNvPr id="126" name="Google Shape;126;p14"/>
          <p:cNvSpPr txBox="1"/>
          <p:nvPr/>
        </p:nvSpPr>
        <p:spPr>
          <a:xfrm>
            <a:off x="10163175" y="1714500"/>
            <a:ext cx="1666800" cy="2028900"/>
          </a:xfrm>
          <a:prstGeom prst="rect">
            <a:avLst/>
          </a:prstGeom>
          <a:noFill/>
          <a:ln w="19050">
            <a:solidFill>
              <a:srgbClr val="36B3CF"/>
            </a:solidFill>
          </a:ln>
          <a:effectLst>
            <a:outerShdw blurRad="50800" dist="50800" dir="5400000" sx="1000" sy="1000" algn="ctr" rotWithShape="0">
              <a:srgbClr val="000000"/>
            </a:outerShdw>
          </a:effectLst>
        </p:spPr>
        <p:txBody>
          <a:bodyPr spcFirstLastPara="1" wrap="square" lIns="91425" tIns="45700" rIns="91425" bIns="45700" anchor="ctr" anchorCtr="0">
            <a:normAutofit fontScale="77500" lnSpcReduction="20000"/>
          </a:bodyPr>
          <a:lstStyle/>
          <a:p>
            <a:pPr marL="0" marR="0" lvl="0" indent="0" algn="ctr" rtl="0">
              <a:lnSpc>
                <a:spcPct val="150000"/>
              </a:lnSpc>
              <a:spcBef>
                <a:spcPts val="0"/>
              </a:spcBef>
              <a:spcAft>
                <a:spcPts val="0"/>
              </a:spcAft>
              <a:buClr>
                <a:srgbClr val="000000"/>
              </a:buClr>
              <a:buSzPct val="100000"/>
              <a:buFont typeface="Arial"/>
              <a:buNone/>
            </a:pPr>
            <a:r>
              <a:rPr lang="es-GT" sz="2000" b="0" i="0" u="none" strike="noStrike" cap="none" dirty="0">
                <a:solidFill>
                  <a:schemeClr val="dk1"/>
                </a:solidFill>
                <a:latin typeface="Arial"/>
                <a:ea typeface="Arial"/>
                <a:cs typeface="Arial"/>
                <a:sym typeface="Arial"/>
              </a:rPr>
              <a:t/>
            </a:r>
            <a:br>
              <a:rPr lang="es-GT" sz="2000" b="0" i="0" u="none" strike="noStrike" cap="none" dirty="0">
                <a:solidFill>
                  <a:schemeClr val="dk1"/>
                </a:solidFill>
                <a:latin typeface="Arial"/>
                <a:ea typeface="Arial"/>
                <a:cs typeface="Arial"/>
                <a:sym typeface="Arial"/>
              </a:rPr>
            </a:br>
            <a:r>
              <a:rPr lang="es-GT" sz="2000" b="0" i="0" u="none" strike="noStrike" cap="none" dirty="0">
                <a:solidFill>
                  <a:schemeClr val="dk1"/>
                </a:solidFill>
                <a:latin typeface="Montserrat" pitchFamily="2" charset="77"/>
                <a:sym typeface="Arial"/>
              </a:rPr>
              <a:t>La inversión se divide </a:t>
            </a:r>
            <a:r>
              <a:rPr lang="es-GT" sz="2000" dirty="0">
                <a:solidFill>
                  <a:schemeClr val="dk1"/>
                </a:solidFill>
                <a:latin typeface="Montserrat" pitchFamily="2" charset="77"/>
              </a:rPr>
              <a:t>en la </a:t>
            </a:r>
            <a:r>
              <a:rPr lang="es-GT" sz="2000" b="1" i="0" u="none" strike="noStrike" cap="none" dirty="0">
                <a:solidFill>
                  <a:srgbClr val="FF0000"/>
                </a:solidFill>
                <a:latin typeface="Montserrat" pitchFamily="2" charset="77"/>
                <a:sym typeface="Arial"/>
              </a:rPr>
              <a:t> </a:t>
            </a:r>
            <a:r>
              <a:rPr lang="es-GT" sz="2000" b="0" i="0" u="none" strike="noStrike" cap="none" dirty="0">
                <a:solidFill>
                  <a:schemeClr val="dk1"/>
                </a:solidFill>
                <a:latin typeface="Montserrat" pitchFamily="2" charset="77"/>
                <a:sym typeface="Arial"/>
              </a:rPr>
              <a:t>adquisición de equipo.</a:t>
            </a:r>
            <a:endParaRPr sz="2200" b="0" i="0" u="none" strike="noStrike" cap="none" dirty="0">
              <a:solidFill>
                <a:schemeClr val="dk1"/>
              </a:solidFill>
              <a:latin typeface="Montserrat" pitchFamily="2" charset="77"/>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5"/>
          <p:cNvSpPr txBox="1"/>
          <p:nvPr/>
        </p:nvSpPr>
        <p:spPr>
          <a:xfrm>
            <a:off x="2035023" y="754012"/>
            <a:ext cx="8798940" cy="54708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GT" sz="2000" b="1" i="0" u="none" strike="noStrike" cap="none" dirty="0">
                <a:solidFill>
                  <a:schemeClr val="dk1"/>
                </a:solidFill>
                <a:latin typeface="Montserrat" pitchFamily="2" charset="77"/>
                <a:sym typeface="Arial"/>
              </a:rPr>
              <a:t>¿ </a:t>
            </a:r>
            <a:r>
              <a:rPr lang="es-GT" sz="2000" b="1" dirty="0">
                <a:solidFill>
                  <a:schemeClr val="dk1"/>
                </a:solidFill>
                <a:latin typeface="Montserrat" pitchFamily="2" charset="77"/>
              </a:rPr>
              <a:t>QUÉ</a:t>
            </a:r>
            <a:r>
              <a:rPr lang="es-GT" sz="2000" b="1" i="0" u="none" strike="noStrike" cap="none" dirty="0">
                <a:solidFill>
                  <a:schemeClr val="dk1"/>
                </a:solidFill>
                <a:latin typeface="Montserrat" pitchFamily="2" charset="77"/>
                <a:sym typeface="Arial"/>
              </a:rPr>
              <a:t> FINALIDADES ATIENDE</a:t>
            </a:r>
            <a:r>
              <a:rPr lang="es-GT" sz="2000" b="1" dirty="0">
                <a:solidFill>
                  <a:schemeClr val="dk1"/>
                </a:solidFill>
                <a:latin typeface="Montserrat" pitchFamily="2" charset="77"/>
              </a:rPr>
              <a:t> LA COPADEH </a:t>
            </a:r>
            <a:r>
              <a:rPr lang="es-GT" sz="2000" b="1" i="0" u="none" strike="noStrike" cap="none" dirty="0">
                <a:solidFill>
                  <a:schemeClr val="dk1"/>
                </a:solidFill>
                <a:latin typeface="Montserrat" pitchFamily="2" charset="77"/>
                <a:sym typeface="Arial"/>
              </a:rPr>
              <a:t>?</a:t>
            </a:r>
            <a:endParaRPr sz="2000" b="1" i="0" u="none" strike="noStrike" cap="none" dirty="0">
              <a:solidFill>
                <a:schemeClr val="dk1"/>
              </a:solidFill>
              <a:latin typeface="Montserrat" pitchFamily="2" charset="77"/>
              <a:sym typeface="Arial"/>
            </a:endParaRPr>
          </a:p>
        </p:txBody>
      </p:sp>
      <p:sp>
        <p:nvSpPr>
          <p:cNvPr id="132" name="Google Shape;132;p15"/>
          <p:cNvSpPr txBox="1"/>
          <p:nvPr/>
        </p:nvSpPr>
        <p:spPr>
          <a:xfrm>
            <a:off x="439271" y="1816459"/>
            <a:ext cx="7406641" cy="523875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lvl="0" indent="0" algn="just" rtl="0">
              <a:lnSpc>
                <a:spcPct val="150000"/>
              </a:lnSpc>
              <a:spcBef>
                <a:spcPts val="0"/>
              </a:spcBef>
              <a:spcAft>
                <a:spcPts val="0"/>
              </a:spcAft>
              <a:buClr>
                <a:schemeClr val="dk1"/>
              </a:buClr>
              <a:buSzPts val="1100"/>
              <a:buFont typeface="Arial"/>
              <a:buNone/>
            </a:pPr>
            <a:r>
              <a:rPr lang="es-GT" sz="1600" dirty="0">
                <a:solidFill>
                  <a:schemeClr val="dk1"/>
                </a:solidFill>
                <a:latin typeface="Montserrat" pitchFamily="2" charset="77"/>
              </a:rPr>
              <a:t>Los recursos públicos se utilizan con fines específicos para el cumplimiento de los objetivos sociales y económicos del Estado, orientados a impactar directamente en la población.</a:t>
            </a:r>
          </a:p>
          <a:p>
            <a:pPr marL="0" lvl="0" indent="0" algn="just" rtl="0">
              <a:lnSpc>
                <a:spcPct val="150000"/>
              </a:lnSpc>
              <a:spcBef>
                <a:spcPts val="0"/>
              </a:spcBef>
              <a:spcAft>
                <a:spcPts val="0"/>
              </a:spcAft>
              <a:buClr>
                <a:schemeClr val="dk1"/>
              </a:buClr>
              <a:buSzPts val="1100"/>
              <a:buFont typeface="Arial"/>
              <a:buNone/>
            </a:pPr>
            <a:endParaRPr sz="1600" dirty="0">
              <a:solidFill>
                <a:schemeClr val="dk1"/>
              </a:solidFill>
              <a:latin typeface="Montserrat" pitchFamily="2" charset="77"/>
            </a:endParaRPr>
          </a:p>
          <a:p>
            <a:pPr marL="0" lvl="0" indent="0" algn="just" rtl="0">
              <a:lnSpc>
                <a:spcPct val="150000"/>
              </a:lnSpc>
              <a:spcBef>
                <a:spcPts val="0"/>
              </a:spcBef>
              <a:spcAft>
                <a:spcPts val="0"/>
              </a:spcAft>
              <a:buClr>
                <a:schemeClr val="dk1"/>
              </a:buClr>
              <a:buSzPts val="1100"/>
              <a:buFont typeface="Arial"/>
              <a:buNone/>
            </a:pPr>
            <a:r>
              <a:rPr lang="es-GT" sz="1600" dirty="0">
                <a:solidFill>
                  <a:schemeClr val="dk1"/>
                </a:solidFill>
                <a:latin typeface="Montserrat" pitchFamily="2" charset="77"/>
              </a:rPr>
              <a:t>Cada entidad atiende y prioriza las finalidades que le corresponden de conformidad con la ley. En el caso de la COPADEH, su presupuesto se destina al servicio de protección social, mediante el asesoramiento a las dependencias del Organismo Ejecutivo para la promoción e implementación de acciones y mecanismos en materia de paz, derechos humanos y conflictividad.</a:t>
            </a:r>
            <a:endParaRPr sz="1600"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ts val="2000"/>
              <a:buFont typeface="Arial"/>
              <a:buNone/>
            </a:pPr>
            <a:endParaRPr sz="2000" dirty="0">
              <a:solidFill>
                <a:schemeClr val="dk1"/>
              </a:solidFill>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dirty="0">
              <a:solidFill>
                <a:srgbClr val="1F3864"/>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
        <p:nvSpPr>
          <p:cNvPr id="133" name="Google Shape;133;p15"/>
          <p:cNvSpPr txBox="1"/>
          <p:nvPr/>
        </p:nvSpPr>
        <p:spPr>
          <a:xfrm>
            <a:off x="8650099" y="2262807"/>
            <a:ext cx="3327219" cy="2772047"/>
          </a:xfrm>
          <a:prstGeom prst="rect">
            <a:avLst/>
          </a:prstGeom>
          <a:noFill/>
          <a:ln w="19050">
            <a:solidFill>
              <a:srgbClr val="36B3CF"/>
            </a:solidFill>
          </a:ln>
          <a:effectLst>
            <a:outerShdw blurRad="50800" dist="50800" dir="5400000" sx="1000" sy="1000" algn="ctr" rotWithShape="0">
              <a:srgbClr val="000000"/>
            </a:outerShdw>
          </a:effectLst>
        </p:spPr>
        <p:txBody>
          <a:bodyPr spcFirstLastPara="1" wrap="square" lIns="91425" tIns="45700" rIns="91425" bIns="45700" anchor="ctr" anchorCtr="0">
            <a:normAutofit/>
          </a:bodyPr>
          <a:lstStyle/>
          <a:p>
            <a:pPr marL="0" marR="0" lvl="0" indent="0" algn="just" rtl="0">
              <a:lnSpc>
                <a:spcPct val="150000"/>
              </a:lnSpc>
              <a:spcBef>
                <a:spcPts val="0"/>
              </a:spcBef>
              <a:spcAft>
                <a:spcPts val="0"/>
              </a:spcAft>
              <a:buClr>
                <a:srgbClr val="000000"/>
              </a:buClr>
              <a:buSzPts val="2000"/>
              <a:buFont typeface="Arial"/>
              <a:buNone/>
            </a:pPr>
            <a:r>
              <a:rPr lang="es-GT" sz="2000" b="0" i="0" u="none" strike="noStrike" cap="none" dirty="0">
                <a:solidFill>
                  <a:schemeClr val="dk1"/>
                </a:solidFill>
                <a:latin typeface="Arial"/>
                <a:ea typeface="Arial"/>
                <a:cs typeface="Arial"/>
                <a:sym typeface="Arial"/>
              </a:rPr>
              <a:t/>
            </a:r>
            <a:br>
              <a:rPr lang="es-GT" sz="2000" b="0" i="0" u="none" strike="noStrike" cap="none" dirty="0">
                <a:solidFill>
                  <a:schemeClr val="dk1"/>
                </a:solidFill>
                <a:latin typeface="Arial"/>
                <a:ea typeface="Arial"/>
                <a:cs typeface="Arial"/>
                <a:sym typeface="Arial"/>
              </a:rPr>
            </a:br>
            <a:r>
              <a:rPr lang="es-GT" sz="1600" dirty="0">
                <a:solidFill>
                  <a:schemeClr val="dk1"/>
                </a:solidFill>
                <a:latin typeface="Montserrat" pitchFamily="2" charset="77"/>
              </a:rPr>
              <a:t>La principal finalidad que se atiende es </a:t>
            </a:r>
            <a:r>
              <a:rPr lang="es-GT" sz="1600" b="1" dirty="0">
                <a:solidFill>
                  <a:srgbClr val="36B3CF"/>
                </a:solidFill>
                <a:latin typeface="Montserrat" pitchFamily="2" charset="77"/>
              </a:rPr>
              <a:t>PROTECCIÓN SOCIAL</a:t>
            </a:r>
            <a:r>
              <a:rPr lang="es-GT" sz="1600" dirty="0">
                <a:solidFill>
                  <a:schemeClr val="dk1"/>
                </a:solidFill>
                <a:latin typeface="Montserrat" pitchFamily="2" charset="77"/>
              </a:rPr>
              <a:t> con un 100 por ciento del presupuesto total de la COPADEH.</a:t>
            </a:r>
            <a:endParaRPr sz="1600"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ts val="2000"/>
              <a:buFont typeface="Arial"/>
              <a:buNone/>
            </a:pPr>
            <a:endParaRPr sz="2000" dirty="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6"/>
          <p:cNvSpPr txBox="1"/>
          <p:nvPr/>
        </p:nvSpPr>
        <p:spPr>
          <a:xfrm>
            <a:off x="1439848" y="429096"/>
            <a:ext cx="9728162" cy="54708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Calibri"/>
              <a:buNone/>
            </a:pPr>
            <a:r>
              <a:rPr lang="es-GT" sz="2000" b="1" i="0" u="none" strike="noStrike" cap="none" dirty="0">
                <a:solidFill>
                  <a:schemeClr val="dk1"/>
                </a:solidFill>
                <a:latin typeface="Montserrat" pitchFamily="2" charset="77"/>
                <a:sym typeface="Arial"/>
              </a:rPr>
              <a:t>EJECUCIÓN PRESUPUESTARIA POR FINALIDAD AL </a:t>
            </a:r>
            <a:r>
              <a:rPr lang="es-GT" sz="2000" b="1" dirty="0">
                <a:solidFill>
                  <a:schemeClr val="dk1"/>
                </a:solidFill>
                <a:latin typeface="Montserrat" pitchFamily="2" charset="77"/>
              </a:rPr>
              <a:t>PRIMER</a:t>
            </a:r>
            <a:r>
              <a:rPr lang="es-GT" sz="2000" b="1" i="0" u="none" strike="noStrike" cap="none" dirty="0">
                <a:solidFill>
                  <a:schemeClr val="dk1"/>
                </a:solidFill>
                <a:latin typeface="Montserrat" pitchFamily="2" charset="77"/>
                <a:sym typeface="Arial"/>
              </a:rPr>
              <a:t> CUATRIMESTRE 202</a:t>
            </a:r>
            <a:r>
              <a:rPr lang="es-GT" sz="2000" b="1" dirty="0">
                <a:solidFill>
                  <a:schemeClr val="dk1"/>
                </a:solidFill>
                <a:latin typeface="Montserrat" pitchFamily="2" charset="77"/>
              </a:rPr>
              <a:t>3</a:t>
            </a:r>
            <a:endParaRPr sz="2000" b="1" i="0" u="none" strike="noStrike" cap="none" dirty="0">
              <a:solidFill>
                <a:srgbClr val="000000"/>
              </a:solidFill>
              <a:latin typeface="Montserrat" pitchFamily="2" charset="77"/>
              <a:sym typeface="Arial"/>
            </a:endParaRPr>
          </a:p>
        </p:txBody>
      </p:sp>
      <p:pic>
        <p:nvPicPr>
          <p:cNvPr id="139" name="Google Shape;139;p16"/>
          <p:cNvPicPr preferRelativeResize="0"/>
          <p:nvPr/>
        </p:nvPicPr>
        <p:blipFill>
          <a:blip r:embed="rId3">
            <a:alphaModFix/>
          </a:blip>
          <a:stretch>
            <a:fillRect/>
          </a:stretch>
        </p:blipFill>
        <p:spPr>
          <a:xfrm>
            <a:off x="1966686" y="1284725"/>
            <a:ext cx="8274774" cy="4382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1e0bd25976b_0_50"/>
          <p:cNvSpPr/>
          <p:nvPr/>
        </p:nvSpPr>
        <p:spPr>
          <a:xfrm>
            <a:off x="133165" y="854256"/>
            <a:ext cx="5511586" cy="1196400"/>
          </a:xfrm>
          <a:prstGeom prst="rect">
            <a:avLst/>
          </a:prstGeom>
          <a:solidFill>
            <a:srgbClr val="36B3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s-GT" sz="1400" b="1" i="0" u="none" strike="noStrike" cap="none" dirty="0">
                <a:solidFill>
                  <a:srgbClr val="FFFFFF"/>
                </a:solidFill>
                <a:latin typeface="Montserrat"/>
                <a:ea typeface="Montserrat"/>
                <a:cs typeface="Montserrat"/>
                <a:sym typeface="Montserrat"/>
              </a:rPr>
              <a:t>            </a:t>
            </a:r>
            <a:r>
              <a:rPr lang="es-GT" sz="1400" b="0" i="0" u="none" strike="noStrike" cap="none" dirty="0">
                <a:solidFill>
                  <a:srgbClr val="FFFFFF"/>
                </a:solidFill>
                <a:latin typeface="Montserrat"/>
                <a:ea typeface="Montserrat"/>
                <a:cs typeface="Montserrat"/>
                <a:sym typeface="Montserrat"/>
              </a:rPr>
              <a:t>PRINCIPALES AVANCES Y </a:t>
            </a:r>
            <a:r>
              <a:rPr lang="es-GT" sz="1400" b="0" i="0" u="none" strike="noStrike" cap="none" dirty="0" smtClean="0">
                <a:solidFill>
                  <a:srgbClr val="FFFFFF"/>
                </a:solidFill>
                <a:latin typeface="Montserrat"/>
                <a:ea typeface="Montserrat"/>
                <a:cs typeface="Montserrat"/>
                <a:sym typeface="Montserrat"/>
              </a:rPr>
              <a:t>RESULTADOS ESPECIFICOS</a:t>
            </a:r>
            <a:endParaRPr sz="1400" b="0" i="0" u="none" strike="noStrike" cap="none" dirty="0">
              <a:solidFill>
                <a:srgbClr val="FFFFFF"/>
              </a:solidFill>
              <a:latin typeface="Montserrat"/>
              <a:ea typeface="Montserrat"/>
              <a:cs typeface="Montserrat"/>
              <a:sym typeface="Montserrat"/>
            </a:endParaRPr>
          </a:p>
        </p:txBody>
      </p:sp>
      <p:sp>
        <p:nvSpPr>
          <p:cNvPr id="147" name="Google Shape;147;g1e0bd25976b_0_50"/>
          <p:cNvSpPr txBox="1"/>
          <p:nvPr/>
        </p:nvSpPr>
        <p:spPr>
          <a:xfrm>
            <a:off x="468594" y="727056"/>
            <a:ext cx="11148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s-GT" sz="8000" b="0" i="0" u="none" strike="noStrike" cap="none" dirty="0">
                <a:solidFill>
                  <a:srgbClr val="FFECBF"/>
                </a:solidFill>
                <a:latin typeface="Vollkorn ExtraBold"/>
                <a:ea typeface="Vollkorn ExtraBold"/>
                <a:cs typeface="Vollkorn ExtraBold"/>
                <a:sym typeface="Vollkorn ExtraBold"/>
              </a:rPr>
              <a:t>3</a:t>
            </a:r>
            <a:endParaRPr sz="8000" b="0" i="0" u="none" strike="noStrike" cap="none" dirty="0">
              <a:solidFill>
                <a:srgbClr val="FFECBF"/>
              </a:solidFill>
              <a:latin typeface="Vollkorn ExtraBold"/>
              <a:ea typeface="Vollkorn ExtraBold"/>
              <a:cs typeface="Vollkorn ExtraBold"/>
              <a:sym typeface="Vollkorn ExtraBold"/>
            </a:endParaRPr>
          </a:p>
        </p:txBody>
      </p:sp>
      <p:sp>
        <p:nvSpPr>
          <p:cNvPr id="5" name="Google Shape;154;p17"/>
          <p:cNvSpPr txBox="1"/>
          <p:nvPr/>
        </p:nvSpPr>
        <p:spPr>
          <a:xfrm>
            <a:off x="1005824" y="3111772"/>
            <a:ext cx="101661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GT" sz="2000" b="1" dirty="0" smtClean="0">
                <a:solidFill>
                  <a:schemeClr val="dk1"/>
                </a:solidFill>
                <a:latin typeface="Montserrat" pitchFamily="2" charset="77"/>
              </a:rPr>
              <a:t>Eventos </a:t>
            </a:r>
            <a:r>
              <a:rPr lang="es-GT" sz="2000" b="1" dirty="0">
                <a:solidFill>
                  <a:schemeClr val="dk1"/>
                </a:solidFill>
                <a:latin typeface="Montserrat" pitchFamily="2" charset="77"/>
              </a:rPr>
              <a:t>de</a:t>
            </a:r>
            <a:r>
              <a:rPr lang="es-GT" sz="2000" b="1" dirty="0">
                <a:solidFill>
                  <a:srgbClr val="FF0000"/>
                </a:solidFill>
                <a:latin typeface="Montserrat" pitchFamily="2" charset="77"/>
              </a:rPr>
              <a:t> </a:t>
            </a:r>
            <a:r>
              <a:rPr lang="es-GT" sz="2000" b="1" dirty="0">
                <a:solidFill>
                  <a:schemeClr val="dk1"/>
                </a:solidFill>
                <a:latin typeface="Montserrat" pitchFamily="2" charset="77"/>
              </a:rPr>
              <a:t>asesoría a las dependencias del Organismo Ejecutivo y otros sectores, en materia de Cultura de Paz. </a:t>
            </a:r>
            <a:endParaRPr sz="2000" b="1" dirty="0">
              <a:solidFill>
                <a:schemeClr val="dk1"/>
              </a:solidFill>
              <a:latin typeface="Montserrat" pitchFamily="2"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txBox="1"/>
          <p:nvPr/>
        </p:nvSpPr>
        <p:spPr>
          <a:xfrm>
            <a:off x="939301" y="1806738"/>
            <a:ext cx="6628147" cy="3946789"/>
          </a:xfrm>
          <a:prstGeom prst="rect">
            <a:avLst/>
          </a:prstGeom>
          <a:noFill/>
          <a:ln w="19050" cap="flat" cmpd="sng">
            <a:solidFill>
              <a:srgbClr val="36B3CF"/>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500" b="1"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presupuestarios:</a:t>
            </a:r>
          </a:p>
          <a:p>
            <a:pPr marL="0" marR="0" lvl="0" indent="0" algn="l" rtl="0">
              <a:lnSpc>
                <a:spcPct val="90000"/>
              </a:lnSpc>
              <a:spcBef>
                <a:spcPts val="1000"/>
              </a:spcBef>
              <a:spcAft>
                <a:spcPts val="0"/>
              </a:spcAft>
              <a:buClr>
                <a:srgbClr val="000000"/>
              </a:buClr>
              <a:buSzPct val="100000"/>
              <a:buFont typeface="Arial"/>
              <a:buNone/>
            </a:pP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vigente: </a:t>
            </a:r>
            <a:r>
              <a:rPr lang="es-GT" sz="6400" dirty="0">
                <a:latin typeface="Montserrat" pitchFamily="2" charset="77"/>
              </a:rPr>
              <a:t>Q 160,000.00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ejecutado (utilizado): Q 27,419.50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Fuente de financiamiento: 11.</a:t>
            </a:r>
            <a:endParaRPr sz="6400" dirty="0">
              <a:latin typeface="Montserrat" pitchFamily="2" charset="77"/>
            </a:endParaRPr>
          </a:p>
          <a:p>
            <a:pPr marL="342900" marR="0" lvl="0" indent="-280035" algn="l" rtl="0">
              <a:lnSpc>
                <a:spcPct val="120000"/>
              </a:lnSpc>
              <a:spcAft>
                <a:spcPts val="0"/>
              </a:spcAft>
              <a:buClr>
                <a:schemeClr val="dk1"/>
              </a:buClr>
              <a:buSzPct val="100000"/>
              <a:buFont typeface="Arial"/>
              <a:buNone/>
            </a:pPr>
            <a:endParaRPr sz="6400" b="0" i="0" u="none" strike="noStrike" cap="none" dirty="0">
              <a:solidFill>
                <a:srgbClr val="000000"/>
              </a:solidFill>
              <a:latin typeface="Montserrat" pitchFamily="2" charset="77"/>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de planificación estatal:</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Programa: </a:t>
            </a:r>
            <a:r>
              <a:rPr lang="es-GT" sz="6400" dirty="0">
                <a:latin typeface="Montserrat" pitchFamily="2" charset="77"/>
              </a:rPr>
              <a:t>Promoción de Acciones y Mecanismos por la Paz, los Derechos Humanos y atención de Conflictividad </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Meta vigente: </a:t>
            </a:r>
            <a:r>
              <a:rPr lang="es-GT" sz="6400" b="1" dirty="0">
                <a:solidFill>
                  <a:srgbClr val="36B3CF"/>
                </a:solidFill>
                <a:latin typeface="Montserrat" pitchFamily="2" charset="77"/>
              </a:rPr>
              <a:t>38</a:t>
            </a:r>
            <a:r>
              <a:rPr lang="es-GT" sz="6400" dirty="0">
                <a:latin typeface="Montserrat" pitchFamily="2" charset="77"/>
              </a:rPr>
              <a:t>; Ejecutado acumulado: </a:t>
            </a:r>
            <a:r>
              <a:rPr lang="es-GT" sz="6400" b="1" dirty="0">
                <a:solidFill>
                  <a:srgbClr val="36B3CF"/>
                </a:solidFill>
                <a:latin typeface="Montserrat" pitchFamily="2" charset="77"/>
              </a:rPr>
              <a:t>13</a:t>
            </a:r>
            <a:endParaRPr sz="6400" b="1" dirty="0">
              <a:solidFill>
                <a:srgbClr val="36B3CF"/>
              </a:solidFill>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Población beneficiada: </a:t>
            </a:r>
            <a:r>
              <a:rPr lang="es-GT" sz="6400" dirty="0">
                <a:latin typeface="Montserrat" pitchFamily="2" charset="77"/>
              </a:rPr>
              <a:t>dependencias del Organismo Ejecutivo y otros sectores.</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Ubicación geográfica: Guatemala, </a:t>
            </a:r>
            <a:r>
              <a:rPr lang="es-GT" sz="6400" dirty="0">
                <a:latin typeface="Montserrat" pitchFamily="2" charset="77"/>
              </a:rPr>
              <a:t>ciudad.</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Plazo de ejecución: </a:t>
            </a:r>
            <a:r>
              <a:rPr lang="es-GT" sz="6400" dirty="0">
                <a:latin typeface="Montserrat" pitchFamily="2" charset="77"/>
              </a:rPr>
              <a:t>Enero-abril de 2023.</a:t>
            </a:r>
            <a:endParaRPr sz="6400" dirty="0">
              <a:latin typeface="Montserrat" pitchFamily="2" charset="77"/>
            </a:endParaRPr>
          </a:p>
        </p:txBody>
      </p:sp>
      <p:sp>
        <p:nvSpPr>
          <p:cNvPr id="156" name="Google Shape;156;p17"/>
          <p:cNvSpPr txBox="1"/>
          <p:nvPr/>
        </p:nvSpPr>
        <p:spPr>
          <a:xfrm>
            <a:off x="8221942" y="5192640"/>
            <a:ext cx="360883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1000" b="1" i="0" u="none" strike="noStrike" cap="none" dirty="0">
                <a:solidFill>
                  <a:srgbClr val="000000"/>
                </a:solidFill>
                <a:latin typeface="Montserrat" pitchFamily="2" charset="77"/>
                <a:sym typeface="Arial"/>
              </a:rPr>
              <a:t>Fuente: </a:t>
            </a:r>
            <a:r>
              <a:rPr lang="es-GT" sz="1000" dirty="0">
                <a:latin typeface="Montserrat" pitchFamily="2" charset="77"/>
              </a:rPr>
              <a:t>Comisión Presidencial por la Paz y los Derechos Humanos (Copadeh).</a:t>
            </a:r>
          </a:p>
        </p:txBody>
      </p:sp>
      <p:pic>
        <p:nvPicPr>
          <p:cNvPr id="3" name="Imagen 2">
            <a:extLst>
              <a:ext uri="{FF2B5EF4-FFF2-40B4-BE49-F238E27FC236}">
                <a16:creationId xmlns="" xmlns:a16="http://schemas.microsoft.com/office/drawing/2014/main" id="{289F576E-2B3E-2B42-9656-E9A55F681EA2}"/>
              </a:ext>
            </a:extLst>
          </p:cNvPr>
          <p:cNvPicPr>
            <a:picLocks noChangeAspect="1"/>
          </p:cNvPicPr>
          <p:nvPr/>
        </p:nvPicPr>
        <p:blipFill>
          <a:blip r:embed="rId3"/>
          <a:stretch>
            <a:fillRect/>
          </a:stretch>
        </p:blipFill>
        <p:spPr>
          <a:xfrm>
            <a:off x="7672552" y="2370774"/>
            <a:ext cx="4297954" cy="27509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e1b265871d_21_12"/>
          <p:cNvSpPr txBox="1"/>
          <p:nvPr/>
        </p:nvSpPr>
        <p:spPr>
          <a:xfrm>
            <a:off x="939298" y="2178819"/>
            <a:ext cx="6523047" cy="3812078"/>
          </a:xfrm>
          <a:prstGeom prst="rect">
            <a:avLst/>
          </a:prstGeom>
          <a:noFill/>
          <a:ln w="19050" cap="flat" cmpd="sng">
            <a:solidFill>
              <a:srgbClr val="36B3CF"/>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500" b="1" i="0" u="none" strike="noStrike" cap="none" dirty="0">
              <a:solidFill>
                <a:srgbClr val="000000"/>
              </a:solidFill>
              <a:latin typeface="Arial"/>
              <a:ea typeface="Arial"/>
              <a:cs typeface="Arial"/>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presupuestarios:</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vigente: Q 335,000.00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ejecutado (utilizado): </a:t>
            </a:r>
            <a:r>
              <a:rPr lang="es-GT" sz="6400" dirty="0">
                <a:latin typeface="Montserrat" pitchFamily="2" charset="77"/>
              </a:rPr>
              <a:t>Q 115,520.70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Fuente de financiamiento: 11</a:t>
            </a:r>
            <a:endParaRPr sz="6400" dirty="0">
              <a:latin typeface="Montserrat" pitchFamily="2" charset="77"/>
            </a:endParaRPr>
          </a:p>
          <a:p>
            <a:pPr marL="342900" marR="0" lvl="0" indent="-280035" algn="l" rtl="0">
              <a:lnSpc>
                <a:spcPct val="120000"/>
              </a:lnSpc>
              <a:spcAft>
                <a:spcPts val="0"/>
              </a:spcAft>
              <a:buClr>
                <a:schemeClr val="dk1"/>
              </a:buClr>
              <a:buSzPct val="100000"/>
              <a:buFont typeface="Arial"/>
              <a:buNone/>
            </a:pPr>
            <a:endParaRPr sz="6400" b="0" i="0" u="none" strike="noStrike" cap="none" dirty="0">
              <a:solidFill>
                <a:srgbClr val="000000"/>
              </a:solidFill>
              <a:latin typeface="Montserrat" pitchFamily="2" charset="77"/>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de planificación estatal:</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Programa: </a:t>
            </a:r>
            <a:r>
              <a:rPr lang="es-GT" sz="6400" dirty="0">
                <a:latin typeface="Montserrat" pitchFamily="2" charset="77"/>
              </a:rPr>
              <a:t>Promoción de Acciones y Mecanismos por la Paz, los Derechos Humanos y atención de Conflictividad </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Meta vigente: </a:t>
            </a:r>
            <a:r>
              <a:rPr lang="es-GT" sz="6400" b="1" dirty="0">
                <a:solidFill>
                  <a:srgbClr val="36B3CF"/>
                </a:solidFill>
                <a:latin typeface="Montserrat" pitchFamily="2" charset="77"/>
              </a:rPr>
              <a:t>15,000</a:t>
            </a:r>
            <a:r>
              <a:rPr lang="es-GT" sz="6400" dirty="0">
                <a:latin typeface="Montserrat" pitchFamily="2" charset="77"/>
              </a:rPr>
              <a:t> . Ejecutado acumulado: </a:t>
            </a:r>
            <a:r>
              <a:rPr lang="es-GT" sz="6400" b="1" dirty="0">
                <a:solidFill>
                  <a:srgbClr val="36B3CF"/>
                </a:solidFill>
                <a:latin typeface="Montserrat" pitchFamily="2" charset="77"/>
              </a:rPr>
              <a:t>8,676</a:t>
            </a:r>
            <a:endParaRPr sz="6400" b="1" dirty="0">
              <a:solidFill>
                <a:srgbClr val="36B3CF"/>
              </a:solidFill>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Población beneficiada: </a:t>
            </a:r>
            <a:r>
              <a:rPr lang="es-GT" sz="6400" dirty="0">
                <a:latin typeface="Montserrat" pitchFamily="2" charset="77"/>
              </a:rPr>
              <a:t>servidores públicos y otros sectores</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Ubicación geográfica: Guatemala, </a:t>
            </a:r>
            <a:r>
              <a:rPr lang="es-GT" sz="6400" dirty="0">
                <a:latin typeface="Montserrat" pitchFamily="2" charset="77"/>
              </a:rPr>
              <a:t>ciudad</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Plazo de ejecución: </a:t>
            </a:r>
            <a:r>
              <a:rPr lang="es-GT" sz="6400" dirty="0">
                <a:latin typeface="Montserrat" pitchFamily="2" charset="77"/>
              </a:rPr>
              <a:t>Enero-abril 2023.</a:t>
            </a:r>
            <a:endParaRPr sz="6400" dirty="0">
              <a:latin typeface="Montserrat" pitchFamily="2" charset="77"/>
            </a:endParaRPr>
          </a:p>
        </p:txBody>
      </p:sp>
      <p:sp>
        <p:nvSpPr>
          <p:cNvPr id="162" name="Google Shape;162;g1e1b265871d_21_12"/>
          <p:cNvSpPr txBox="1"/>
          <p:nvPr/>
        </p:nvSpPr>
        <p:spPr>
          <a:xfrm>
            <a:off x="939300" y="771400"/>
            <a:ext cx="103053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GT" sz="2000" b="1" dirty="0">
                <a:solidFill>
                  <a:schemeClr val="dk1"/>
                </a:solidFill>
                <a:latin typeface="Montserrat" pitchFamily="2" charset="77"/>
              </a:rPr>
              <a:t>8,676</a:t>
            </a:r>
            <a:r>
              <a:rPr lang="es-GT" sz="2000" b="1" dirty="0">
                <a:solidFill>
                  <a:srgbClr val="FF0000"/>
                </a:solidFill>
                <a:latin typeface="Montserrat" pitchFamily="2" charset="77"/>
              </a:rPr>
              <a:t> </a:t>
            </a:r>
            <a:r>
              <a:rPr lang="es-GT" sz="2000" b="1" dirty="0">
                <a:solidFill>
                  <a:schemeClr val="dk1"/>
                </a:solidFill>
                <a:latin typeface="Montserrat" pitchFamily="2" charset="77"/>
              </a:rPr>
              <a:t>Servidores Públicos y ciudadanos, formados y capacitados en Cultura de Paz, respeto a los Derechos Humanos y mecanismos de diálogo.</a:t>
            </a:r>
            <a:endParaRPr sz="2000" dirty="0">
              <a:solidFill>
                <a:schemeClr val="dk1"/>
              </a:solidFill>
              <a:latin typeface="Montserrat" pitchFamily="2" charset="77"/>
            </a:endParaRPr>
          </a:p>
        </p:txBody>
      </p:sp>
      <p:sp>
        <p:nvSpPr>
          <p:cNvPr id="6" name="Google Shape;156;p17">
            <a:extLst>
              <a:ext uri="{FF2B5EF4-FFF2-40B4-BE49-F238E27FC236}">
                <a16:creationId xmlns="" xmlns:a16="http://schemas.microsoft.com/office/drawing/2014/main" id="{38E3F95E-84D1-6F4D-9CE4-864FAA223B08}"/>
              </a:ext>
            </a:extLst>
          </p:cNvPr>
          <p:cNvSpPr txBox="1"/>
          <p:nvPr/>
        </p:nvSpPr>
        <p:spPr>
          <a:xfrm>
            <a:off x="7990714" y="5389653"/>
            <a:ext cx="360883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1000" b="1" i="0" u="none" strike="noStrike" cap="none" dirty="0">
                <a:solidFill>
                  <a:srgbClr val="000000"/>
                </a:solidFill>
                <a:latin typeface="Montserrat" pitchFamily="2" charset="77"/>
                <a:sym typeface="Arial"/>
              </a:rPr>
              <a:t>Fuente: </a:t>
            </a:r>
            <a:r>
              <a:rPr lang="es-GT" sz="1000" dirty="0">
                <a:latin typeface="Montserrat" pitchFamily="2" charset="77"/>
              </a:rPr>
              <a:t>Comisión Presidencial por la Paz y los Derechos Humanos (Copadeh).</a:t>
            </a:r>
          </a:p>
        </p:txBody>
      </p:sp>
      <p:pic>
        <p:nvPicPr>
          <p:cNvPr id="3" name="Imagen 2">
            <a:extLst>
              <a:ext uri="{FF2B5EF4-FFF2-40B4-BE49-F238E27FC236}">
                <a16:creationId xmlns="" xmlns:a16="http://schemas.microsoft.com/office/drawing/2014/main" id="{F7068048-D9C4-D642-A06E-B26C59E19318}"/>
              </a:ext>
            </a:extLst>
          </p:cNvPr>
          <p:cNvPicPr>
            <a:picLocks noChangeAspect="1"/>
          </p:cNvPicPr>
          <p:nvPr/>
        </p:nvPicPr>
        <p:blipFill>
          <a:blip r:embed="rId3"/>
          <a:stretch>
            <a:fillRect/>
          </a:stretch>
        </p:blipFill>
        <p:spPr>
          <a:xfrm>
            <a:off x="7556939" y="2497037"/>
            <a:ext cx="4212800" cy="28085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1e1b265871d_21_35"/>
          <p:cNvSpPr txBox="1"/>
          <p:nvPr/>
        </p:nvSpPr>
        <p:spPr>
          <a:xfrm>
            <a:off x="939301" y="1891140"/>
            <a:ext cx="6330929" cy="4195459"/>
          </a:xfrm>
          <a:prstGeom prst="rect">
            <a:avLst/>
          </a:prstGeom>
          <a:noFill/>
          <a:ln w="19050" cap="flat" cmpd="sng">
            <a:solidFill>
              <a:srgbClr val="36B3CF"/>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500" b="1" i="0" u="none" strike="noStrike" cap="none" dirty="0">
              <a:solidFill>
                <a:srgbClr val="000000"/>
              </a:solidFill>
              <a:latin typeface="Arial"/>
              <a:ea typeface="Arial"/>
              <a:cs typeface="Arial"/>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presupuestarios:</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vigente: Q 184,526.00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ejecutado (utilizado): Q </a:t>
            </a:r>
            <a:r>
              <a:rPr lang="es-GT" sz="6400" dirty="0">
                <a:solidFill>
                  <a:schemeClr val="dk1"/>
                </a:solidFill>
                <a:latin typeface="Montserrat" pitchFamily="2" charset="77"/>
              </a:rPr>
              <a:t>116,220.86</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Fuente de financiamiento: 11</a:t>
            </a:r>
            <a:endParaRPr sz="6400" dirty="0">
              <a:latin typeface="Montserrat" pitchFamily="2" charset="77"/>
            </a:endParaRPr>
          </a:p>
          <a:p>
            <a:pPr marL="342900" marR="0" lvl="0" indent="-280035" algn="l" rtl="0">
              <a:lnSpc>
                <a:spcPct val="120000"/>
              </a:lnSpc>
              <a:spcAft>
                <a:spcPts val="0"/>
              </a:spcAft>
              <a:buClr>
                <a:schemeClr val="dk1"/>
              </a:buClr>
              <a:buSzPct val="100000"/>
              <a:buFont typeface="Arial"/>
              <a:buNone/>
            </a:pPr>
            <a:endParaRPr sz="6400" b="0" i="0" u="none" strike="noStrike" cap="none" dirty="0">
              <a:solidFill>
                <a:srgbClr val="000000"/>
              </a:solidFill>
              <a:latin typeface="Montserrat" pitchFamily="2" charset="77"/>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de planificación estatal:</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Programa: </a:t>
            </a:r>
            <a:r>
              <a:rPr lang="es-GT" sz="6400" dirty="0">
                <a:latin typeface="Montserrat" pitchFamily="2" charset="77"/>
              </a:rPr>
              <a:t>Promoción de Acciones y Mecanismos por la Paz, los Derechos Humanos y atención de Conflictividad </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Meta vigente: </a:t>
            </a:r>
            <a:r>
              <a:rPr lang="es-GT" sz="6400" b="1" dirty="0">
                <a:solidFill>
                  <a:srgbClr val="36B3CF"/>
                </a:solidFill>
                <a:latin typeface="Montserrat" pitchFamily="2" charset="77"/>
              </a:rPr>
              <a:t>200</a:t>
            </a:r>
            <a:r>
              <a:rPr lang="es-GT" sz="6400" dirty="0">
                <a:latin typeface="Montserrat" pitchFamily="2" charset="77"/>
              </a:rPr>
              <a:t> . Ejecutado acumulado: </a:t>
            </a:r>
            <a:r>
              <a:rPr lang="es-GT" sz="6400" b="1" dirty="0">
                <a:solidFill>
                  <a:srgbClr val="36B3CF"/>
                </a:solidFill>
                <a:latin typeface="Montserrat" pitchFamily="2" charset="77"/>
              </a:rPr>
              <a:t>76</a:t>
            </a:r>
            <a:r>
              <a:rPr lang="es-GT" sz="6400" b="1" dirty="0">
                <a:latin typeface="Montserrat" pitchFamily="2" charset="77"/>
              </a:rPr>
              <a:t>.</a:t>
            </a:r>
            <a:endParaRPr sz="6400" b="1"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Población beneficiada: </a:t>
            </a:r>
            <a:r>
              <a:rPr lang="es-GT" sz="6400" dirty="0">
                <a:latin typeface="Montserrat" pitchFamily="2" charset="77"/>
              </a:rPr>
              <a:t>dependencias del Organismo Ejecutivo, diversos actores y sectores.</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Ubicación geográfica: Guatemala, </a:t>
            </a:r>
            <a:r>
              <a:rPr lang="es-GT" sz="6400" dirty="0">
                <a:latin typeface="Montserrat" pitchFamily="2" charset="77"/>
              </a:rPr>
              <a:t>ciudad.</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Plazo de ejecución: </a:t>
            </a:r>
            <a:r>
              <a:rPr lang="es-GT" sz="6400" dirty="0">
                <a:latin typeface="Montserrat" pitchFamily="2" charset="77"/>
              </a:rPr>
              <a:t>Enero-abril 2023.</a:t>
            </a:r>
            <a:endParaRPr sz="6400" dirty="0">
              <a:latin typeface="Montserrat" pitchFamily="2" charset="77"/>
            </a:endParaRPr>
          </a:p>
        </p:txBody>
      </p:sp>
      <p:sp>
        <p:nvSpPr>
          <p:cNvPr id="170" name="Google Shape;170;g1e1b265871d_21_35"/>
          <p:cNvSpPr txBox="1"/>
          <p:nvPr/>
        </p:nvSpPr>
        <p:spPr>
          <a:xfrm>
            <a:off x="939301" y="771400"/>
            <a:ext cx="99396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GT" sz="2000" b="1" dirty="0">
                <a:solidFill>
                  <a:schemeClr val="dk1"/>
                </a:solidFill>
                <a:latin typeface="Montserrat" pitchFamily="2" charset="77"/>
              </a:rPr>
              <a:t>76 informes de asesoría, coordinación e implementación de medidas de reparación, en materia de Derechos Humanos a distintas instituciones del Estado.</a:t>
            </a:r>
            <a:endParaRPr sz="2000" dirty="0">
              <a:solidFill>
                <a:schemeClr val="dk1"/>
              </a:solidFill>
              <a:latin typeface="Montserrat" pitchFamily="2" charset="77"/>
            </a:endParaRPr>
          </a:p>
        </p:txBody>
      </p:sp>
      <p:sp>
        <p:nvSpPr>
          <p:cNvPr id="6" name="Google Shape;156;p17">
            <a:extLst>
              <a:ext uri="{FF2B5EF4-FFF2-40B4-BE49-F238E27FC236}">
                <a16:creationId xmlns="" xmlns:a16="http://schemas.microsoft.com/office/drawing/2014/main" id="{A3A3C7ED-7786-3048-ADE9-F6976685A005}"/>
              </a:ext>
            </a:extLst>
          </p:cNvPr>
          <p:cNvSpPr txBox="1"/>
          <p:nvPr/>
        </p:nvSpPr>
        <p:spPr>
          <a:xfrm>
            <a:off x="8043266" y="5070979"/>
            <a:ext cx="360883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1000" b="1" i="0" u="none" strike="noStrike" cap="none" dirty="0">
                <a:solidFill>
                  <a:srgbClr val="000000"/>
                </a:solidFill>
                <a:latin typeface="Montserrat" pitchFamily="2" charset="77"/>
                <a:sym typeface="Arial"/>
              </a:rPr>
              <a:t>Fuente: </a:t>
            </a:r>
            <a:r>
              <a:rPr lang="es-GT" sz="1000" dirty="0">
                <a:latin typeface="Montserrat" pitchFamily="2" charset="77"/>
              </a:rPr>
              <a:t>Comisión Presidencial por la Paz y los Derechos Humanos (Copadeh).</a:t>
            </a:r>
          </a:p>
        </p:txBody>
      </p:sp>
      <p:pic>
        <p:nvPicPr>
          <p:cNvPr id="8" name="Imagen 7">
            <a:extLst>
              <a:ext uri="{FF2B5EF4-FFF2-40B4-BE49-F238E27FC236}">
                <a16:creationId xmlns="" xmlns:a16="http://schemas.microsoft.com/office/drawing/2014/main" id="{60C8FA1B-AE22-064D-98FB-AA30A5CB1B04}"/>
              </a:ext>
            </a:extLst>
          </p:cNvPr>
          <p:cNvPicPr>
            <a:picLocks noChangeAspect="1"/>
          </p:cNvPicPr>
          <p:nvPr/>
        </p:nvPicPr>
        <p:blipFill rotWithShape="1">
          <a:blip r:embed="rId3"/>
          <a:srcRect l="3377" t="9399" r="2155"/>
          <a:stretch/>
        </p:blipFill>
        <p:spPr>
          <a:xfrm>
            <a:off x="7495082" y="2353456"/>
            <a:ext cx="4157023" cy="271752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e1b265871d_21_42"/>
          <p:cNvSpPr txBox="1"/>
          <p:nvPr/>
        </p:nvSpPr>
        <p:spPr>
          <a:xfrm>
            <a:off x="939298" y="2178819"/>
            <a:ext cx="6544068" cy="3759644"/>
          </a:xfrm>
          <a:prstGeom prst="rect">
            <a:avLst/>
          </a:prstGeom>
          <a:noFill/>
          <a:ln w="19050" cap="flat" cmpd="sng">
            <a:solidFill>
              <a:srgbClr val="36B3CF"/>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500" b="1" i="0" u="none" strike="noStrike" cap="none" dirty="0">
              <a:solidFill>
                <a:srgbClr val="000000"/>
              </a:solidFill>
              <a:latin typeface="Arial"/>
              <a:ea typeface="Arial"/>
              <a:cs typeface="Arial"/>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presupuestarios:</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vigente: Q 238,800.00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ejecutado (utilizado): Q 27,994.75</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Fuente de financiamiento: 11</a:t>
            </a:r>
            <a:endParaRPr sz="6400" dirty="0">
              <a:latin typeface="Montserrat" pitchFamily="2" charset="77"/>
            </a:endParaRPr>
          </a:p>
          <a:p>
            <a:pPr marL="342900" marR="0" lvl="0" indent="-280035" algn="l" rtl="0">
              <a:lnSpc>
                <a:spcPct val="120000"/>
              </a:lnSpc>
              <a:spcAft>
                <a:spcPts val="0"/>
              </a:spcAft>
              <a:buClr>
                <a:schemeClr val="dk1"/>
              </a:buClr>
              <a:buSzPct val="100000"/>
              <a:buFont typeface="Arial"/>
              <a:buNone/>
            </a:pPr>
            <a:endParaRPr sz="6400" b="0" i="0" u="none" strike="noStrike" cap="none" dirty="0">
              <a:solidFill>
                <a:srgbClr val="000000"/>
              </a:solidFill>
              <a:latin typeface="Montserrat" pitchFamily="2" charset="77"/>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de planificación estatal:</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Programa: </a:t>
            </a:r>
            <a:r>
              <a:rPr lang="es-GT" sz="6400" dirty="0">
                <a:latin typeface="Montserrat" pitchFamily="2" charset="77"/>
              </a:rPr>
              <a:t>Promoción de Acciones y Mecanismos por la Paz, los Derechos Humanos y atención de Conflictividad </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Meta vigente </a:t>
            </a:r>
            <a:r>
              <a:rPr lang="es-GT" sz="6400" b="1" dirty="0">
                <a:solidFill>
                  <a:srgbClr val="36B3CF"/>
                </a:solidFill>
                <a:latin typeface="Montserrat" pitchFamily="2" charset="77"/>
              </a:rPr>
              <a:t>110</a:t>
            </a:r>
            <a:r>
              <a:rPr lang="es-GT" sz="6400" b="1" dirty="0">
                <a:solidFill>
                  <a:schemeClr val="dk1"/>
                </a:solidFill>
                <a:latin typeface="Montserrat" pitchFamily="2" charset="77"/>
              </a:rPr>
              <a:t> </a:t>
            </a:r>
            <a:r>
              <a:rPr lang="es-GT" sz="6400" dirty="0">
                <a:solidFill>
                  <a:schemeClr val="dk1"/>
                </a:solidFill>
                <a:latin typeface="Montserrat" pitchFamily="2" charset="77"/>
              </a:rPr>
              <a:t>;</a:t>
            </a:r>
            <a:r>
              <a:rPr lang="es-GT" sz="6400" b="1" dirty="0">
                <a:solidFill>
                  <a:schemeClr val="dk1"/>
                </a:solidFill>
                <a:latin typeface="Montserrat" pitchFamily="2" charset="77"/>
              </a:rPr>
              <a:t> </a:t>
            </a:r>
            <a:r>
              <a:rPr lang="es-GT" sz="6400" dirty="0">
                <a:latin typeface="Montserrat" pitchFamily="2" charset="77"/>
              </a:rPr>
              <a:t>Ejecutado </a:t>
            </a:r>
            <a:r>
              <a:rPr lang="es-GT" sz="6400" dirty="0" smtClean="0">
                <a:latin typeface="Montserrat" pitchFamily="2" charset="77"/>
              </a:rPr>
              <a:t>acumulado:  </a:t>
            </a:r>
            <a:r>
              <a:rPr lang="es-GT" sz="6400" b="1" dirty="0">
                <a:solidFill>
                  <a:srgbClr val="36B3CF"/>
                </a:solidFill>
                <a:latin typeface="Montserrat" pitchFamily="2" charset="77"/>
              </a:rPr>
              <a:t>17</a:t>
            </a:r>
            <a:endParaRPr sz="6400" b="1" dirty="0">
              <a:solidFill>
                <a:srgbClr val="36B3CF"/>
              </a:solidFill>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Población beneficiada: </a:t>
            </a:r>
            <a:r>
              <a:rPr lang="es-GT" sz="6400" dirty="0">
                <a:latin typeface="Montserrat" pitchFamily="2" charset="77"/>
              </a:rPr>
              <a:t>dependencias del Organismo Ejecutivo, diversos actores y sectores.</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Ubicación geográfica: Guatemala, </a:t>
            </a:r>
            <a:r>
              <a:rPr lang="es-GT" sz="6400" dirty="0">
                <a:latin typeface="Montserrat" pitchFamily="2" charset="77"/>
              </a:rPr>
              <a:t>ciudad.</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Plazo de ejecución: </a:t>
            </a:r>
            <a:r>
              <a:rPr lang="es-GT" sz="6400" dirty="0">
                <a:latin typeface="Montserrat" pitchFamily="2" charset="77"/>
              </a:rPr>
              <a:t>Enero-abril 2023.</a:t>
            </a:r>
            <a:endParaRPr sz="6400" dirty="0">
              <a:latin typeface="Montserrat" pitchFamily="2" charset="77"/>
            </a:endParaRPr>
          </a:p>
        </p:txBody>
      </p:sp>
      <p:sp>
        <p:nvSpPr>
          <p:cNvPr id="178" name="Google Shape;178;g1e1b265871d_21_42"/>
          <p:cNvSpPr txBox="1"/>
          <p:nvPr/>
        </p:nvSpPr>
        <p:spPr>
          <a:xfrm>
            <a:off x="939300" y="771400"/>
            <a:ext cx="1042391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GT" sz="2000" b="1" dirty="0">
                <a:solidFill>
                  <a:schemeClr val="dk1"/>
                </a:solidFill>
                <a:latin typeface="Montserrat" pitchFamily="2" charset="77"/>
              </a:rPr>
              <a:t>17 informes elaborados respecto a casos de “Conflictos sociales, ambientales, agrarios y otros atendidos, mediante la coordinación con las dependencias del Organismo Ejecutivo para su mediación y resolución”.</a:t>
            </a:r>
            <a:endParaRPr sz="2000" dirty="0">
              <a:solidFill>
                <a:schemeClr val="dk1"/>
              </a:solidFill>
              <a:latin typeface="Montserrat" pitchFamily="2" charset="77"/>
            </a:endParaRPr>
          </a:p>
        </p:txBody>
      </p:sp>
      <p:sp>
        <p:nvSpPr>
          <p:cNvPr id="6" name="Google Shape;156;p17">
            <a:extLst>
              <a:ext uri="{FF2B5EF4-FFF2-40B4-BE49-F238E27FC236}">
                <a16:creationId xmlns="" xmlns:a16="http://schemas.microsoft.com/office/drawing/2014/main" id="{79EF2CF8-AB1A-2544-A084-CC837EE7289E}"/>
              </a:ext>
            </a:extLst>
          </p:cNvPr>
          <p:cNvSpPr txBox="1"/>
          <p:nvPr/>
        </p:nvSpPr>
        <p:spPr>
          <a:xfrm>
            <a:off x="7917141" y="5400165"/>
            <a:ext cx="360883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1000" b="1" i="0" u="none" strike="noStrike" cap="none" dirty="0">
                <a:solidFill>
                  <a:srgbClr val="000000"/>
                </a:solidFill>
                <a:latin typeface="Montserrat" pitchFamily="2" charset="77"/>
                <a:sym typeface="Arial"/>
              </a:rPr>
              <a:t>Fuente: </a:t>
            </a:r>
            <a:r>
              <a:rPr lang="es-GT" sz="1000" dirty="0">
                <a:latin typeface="Montserrat" pitchFamily="2" charset="77"/>
              </a:rPr>
              <a:t>Comisión Presidencial por la Paz y los Derechos Humanos (Copadeh).</a:t>
            </a:r>
          </a:p>
        </p:txBody>
      </p:sp>
      <p:pic>
        <p:nvPicPr>
          <p:cNvPr id="3" name="Imagen 2">
            <a:extLst>
              <a:ext uri="{FF2B5EF4-FFF2-40B4-BE49-F238E27FC236}">
                <a16:creationId xmlns="" xmlns:a16="http://schemas.microsoft.com/office/drawing/2014/main" id="{C3C001EA-DA6D-6F45-BAEA-4CA32B8F0833}"/>
              </a:ext>
            </a:extLst>
          </p:cNvPr>
          <p:cNvPicPr>
            <a:picLocks noChangeAspect="1"/>
          </p:cNvPicPr>
          <p:nvPr/>
        </p:nvPicPr>
        <p:blipFill rotWithShape="1">
          <a:blip r:embed="rId3"/>
          <a:srcRect r="9650"/>
          <a:stretch/>
        </p:blipFill>
        <p:spPr>
          <a:xfrm>
            <a:off x="7673357" y="2558743"/>
            <a:ext cx="3852624" cy="27384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e1c8ad0a28_1_0"/>
          <p:cNvSpPr txBox="1"/>
          <p:nvPr/>
        </p:nvSpPr>
        <p:spPr>
          <a:xfrm>
            <a:off x="939301" y="2086351"/>
            <a:ext cx="6183875" cy="4000249"/>
          </a:xfrm>
          <a:prstGeom prst="rect">
            <a:avLst/>
          </a:prstGeom>
          <a:noFill/>
          <a:ln w="19050" cap="flat" cmpd="sng">
            <a:solidFill>
              <a:srgbClr val="36B3CF"/>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500" b="1" i="0" u="none" strike="noStrike" cap="none" dirty="0">
              <a:solidFill>
                <a:srgbClr val="000000"/>
              </a:solidFill>
              <a:latin typeface="Arial"/>
              <a:ea typeface="Arial"/>
              <a:cs typeface="Arial"/>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presupuestarios:</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vigente: Q 380,000.00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Presupuesto ejecutado (utilizado): Q 8,330.00</a:t>
            </a:r>
            <a:endParaRPr sz="6400" dirty="0">
              <a:latin typeface="Montserrat" pitchFamily="2" charset="77"/>
            </a:endParaRPr>
          </a:p>
          <a:p>
            <a:pPr marL="342900" marR="0" lvl="0" indent="-3429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Fuente de financiamiento: 11</a:t>
            </a:r>
            <a:endParaRPr sz="6400" dirty="0">
              <a:latin typeface="Montserrat" pitchFamily="2" charset="77"/>
            </a:endParaRPr>
          </a:p>
          <a:p>
            <a:pPr marL="342900" marR="0" lvl="0" indent="-280035" algn="l" rtl="0">
              <a:lnSpc>
                <a:spcPct val="120000"/>
              </a:lnSpc>
              <a:spcAft>
                <a:spcPts val="0"/>
              </a:spcAft>
              <a:buClr>
                <a:schemeClr val="dk1"/>
              </a:buClr>
              <a:buSzPct val="100000"/>
              <a:buFont typeface="Arial"/>
              <a:buNone/>
            </a:pPr>
            <a:endParaRPr sz="6400" b="0" i="0" u="none" strike="noStrike" cap="none" dirty="0">
              <a:solidFill>
                <a:srgbClr val="000000"/>
              </a:solidFill>
              <a:latin typeface="Montserrat" pitchFamily="2" charset="77"/>
              <a:sym typeface="Arial"/>
            </a:endParaRPr>
          </a:p>
          <a:p>
            <a:pPr marL="0" marR="0" lvl="0" indent="0" algn="l" rtl="0">
              <a:lnSpc>
                <a:spcPct val="120000"/>
              </a:lnSpc>
              <a:spcAft>
                <a:spcPts val="0"/>
              </a:spcAft>
              <a:buClr>
                <a:srgbClr val="000000"/>
              </a:buClr>
              <a:buSzPct val="100000"/>
              <a:buFont typeface="Arial"/>
              <a:buNone/>
            </a:pPr>
            <a:r>
              <a:rPr lang="es-GT" sz="6400" b="1" i="0" u="none" strike="noStrike" cap="none" dirty="0">
                <a:solidFill>
                  <a:srgbClr val="000000"/>
                </a:solidFill>
                <a:latin typeface="Montserrat" pitchFamily="2" charset="77"/>
                <a:sym typeface="Arial"/>
              </a:rPr>
              <a:t>Aspectos de planificación estatal:</a:t>
            </a:r>
          </a:p>
          <a:p>
            <a:pPr marL="0" marR="0" lvl="0" indent="0" algn="l" rtl="0">
              <a:lnSpc>
                <a:spcPct val="120000"/>
              </a:lnSpc>
              <a:spcAft>
                <a:spcPts val="0"/>
              </a:spcAft>
              <a:buClr>
                <a:srgbClr val="000000"/>
              </a:buClr>
              <a:buSzPct val="100000"/>
              <a:buFont typeface="Arial"/>
              <a:buNone/>
            </a:pP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Programa: </a:t>
            </a:r>
            <a:r>
              <a:rPr lang="es-GT" sz="6400" dirty="0">
                <a:latin typeface="Montserrat" pitchFamily="2" charset="77"/>
              </a:rPr>
              <a:t>Promoción de Acciones y Mecanismos por la Paz, los Derechos Humanos y atención de Conflictividad </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Meta vigente </a:t>
            </a:r>
            <a:r>
              <a:rPr lang="es-GT" sz="6400" b="1" dirty="0">
                <a:solidFill>
                  <a:srgbClr val="36B3CF"/>
                </a:solidFill>
                <a:latin typeface="Montserrat" pitchFamily="2" charset="77"/>
              </a:rPr>
              <a:t>80</a:t>
            </a:r>
            <a:r>
              <a:rPr lang="es-GT" sz="6400" b="1" dirty="0">
                <a:solidFill>
                  <a:schemeClr val="dk1"/>
                </a:solidFill>
                <a:latin typeface="Montserrat" pitchFamily="2" charset="77"/>
              </a:rPr>
              <a:t> </a:t>
            </a:r>
            <a:r>
              <a:rPr lang="es-GT" sz="6400" dirty="0">
                <a:solidFill>
                  <a:schemeClr val="dk1"/>
                </a:solidFill>
                <a:latin typeface="Montserrat" pitchFamily="2" charset="77"/>
              </a:rPr>
              <a:t>;</a:t>
            </a:r>
            <a:r>
              <a:rPr lang="es-GT" sz="6400" b="1" dirty="0">
                <a:solidFill>
                  <a:schemeClr val="dk1"/>
                </a:solidFill>
                <a:latin typeface="Montserrat" pitchFamily="2" charset="77"/>
              </a:rPr>
              <a:t> </a:t>
            </a:r>
            <a:r>
              <a:rPr lang="es-GT" sz="6400" dirty="0">
                <a:latin typeface="Montserrat" pitchFamily="2" charset="77"/>
              </a:rPr>
              <a:t>Ejecutado acumulado: </a:t>
            </a:r>
            <a:r>
              <a:rPr lang="es-GT" sz="6400" b="1" dirty="0">
                <a:solidFill>
                  <a:srgbClr val="36B3CF"/>
                </a:solidFill>
                <a:latin typeface="Montserrat" pitchFamily="2" charset="77"/>
              </a:rPr>
              <a:t>80</a:t>
            </a:r>
            <a:endParaRPr sz="6400" b="1" dirty="0">
              <a:solidFill>
                <a:srgbClr val="36B3CF"/>
              </a:solidFill>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Población beneficiada: </a:t>
            </a:r>
            <a:r>
              <a:rPr lang="es-GT" sz="6400" dirty="0">
                <a:latin typeface="Montserrat" pitchFamily="2" charset="77"/>
              </a:rPr>
              <a:t>dependencias del Organismo Ejecutivo, diversos actores y sectores.</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Ubicación geográfica: Guatemala, </a:t>
            </a:r>
            <a:r>
              <a:rPr lang="es-GT" sz="6400" dirty="0">
                <a:latin typeface="Montserrat" pitchFamily="2" charset="77"/>
              </a:rPr>
              <a:t>ciudad</a:t>
            </a:r>
            <a:endParaRPr sz="6400" dirty="0">
              <a:latin typeface="Montserrat" pitchFamily="2" charset="77"/>
            </a:endParaRPr>
          </a:p>
          <a:p>
            <a:pPr marL="457200" marR="0" lvl="0" indent="-457200" algn="l" rtl="0">
              <a:lnSpc>
                <a:spcPct val="120000"/>
              </a:lnSpc>
              <a:spcAft>
                <a:spcPts val="0"/>
              </a:spcAft>
              <a:buClr>
                <a:srgbClr val="000000"/>
              </a:buClr>
              <a:buSzPct val="100000"/>
              <a:buFont typeface="Arial"/>
              <a:buAutoNum type="alphaLcPeriod"/>
            </a:pPr>
            <a:r>
              <a:rPr lang="es-GT" sz="6400" b="0" i="0" u="none" strike="noStrike" cap="none" dirty="0">
                <a:solidFill>
                  <a:srgbClr val="000000"/>
                </a:solidFill>
                <a:latin typeface="Montserrat" pitchFamily="2" charset="77"/>
                <a:sym typeface="Arial"/>
              </a:rPr>
              <a:t>Plazo de ejecución: </a:t>
            </a:r>
            <a:r>
              <a:rPr lang="es-GT" sz="6400" dirty="0">
                <a:latin typeface="Montserrat" pitchFamily="2" charset="77"/>
              </a:rPr>
              <a:t>Enero-abril 2023.</a:t>
            </a:r>
            <a:endParaRPr sz="6400" dirty="0">
              <a:latin typeface="Montserrat" pitchFamily="2" charset="77"/>
            </a:endParaRPr>
          </a:p>
        </p:txBody>
      </p:sp>
      <p:sp>
        <p:nvSpPr>
          <p:cNvPr id="186" name="Google Shape;186;g1e1c8ad0a28_1_0"/>
          <p:cNvSpPr txBox="1"/>
          <p:nvPr/>
        </p:nvSpPr>
        <p:spPr>
          <a:xfrm>
            <a:off x="939301" y="771400"/>
            <a:ext cx="99396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GT" sz="2000" b="1" dirty="0">
                <a:solidFill>
                  <a:schemeClr val="dk1"/>
                </a:solidFill>
                <a:latin typeface="Montserrat" pitchFamily="2" charset="77"/>
              </a:rPr>
              <a:t>80 eventos de acompañamiento ante requerimiento institucional en desalojos, bloqueos, manifestaciones y otros.</a:t>
            </a:r>
            <a:endParaRPr sz="2000" dirty="0">
              <a:solidFill>
                <a:schemeClr val="dk1"/>
              </a:solidFill>
              <a:latin typeface="Montserrat" pitchFamily="2" charset="77"/>
            </a:endParaRPr>
          </a:p>
        </p:txBody>
      </p:sp>
      <p:sp>
        <p:nvSpPr>
          <p:cNvPr id="6" name="Google Shape;156;p17">
            <a:extLst>
              <a:ext uri="{FF2B5EF4-FFF2-40B4-BE49-F238E27FC236}">
                <a16:creationId xmlns="" xmlns:a16="http://schemas.microsoft.com/office/drawing/2014/main" id="{F101F3ED-D2D2-724D-9E78-D62BC56572DE}"/>
              </a:ext>
            </a:extLst>
          </p:cNvPr>
          <p:cNvSpPr txBox="1"/>
          <p:nvPr/>
        </p:nvSpPr>
        <p:spPr>
          <a:xfrm>
            <a:off x="7751499" y="5230002"/>
            <a:ext cx="360883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1000" b="1" i="0" u="none" strike="noStrike" cap="none" dirty="0">
                <a:solidFill>
                  <a:srgbClr val="000000"/>
                </a:solidFill>
                <a:latin typeface="Montserrat" pitchFamily="2" charset="77"/>
                <a:sym typeface="Arial"/>
              </a:rPr>
              <a:t>Fuente: </a:t>
            </a:r>
            <a:r>
              <a:rPr lang="es-GT" sz="1000" dirty="0">
                <a:latin typeface="Montserrat" pitchFamily="2" charset="77"/>
              </a:rPr>
              <a:t>Comisión Presidencial por la Paz y los Derechos Humanos (Copadeh).</a:t>
            </a:r>
          </a:p>
        </p:txBody>
      </p:sp>
      <p:pic>
        <p:nvPicPr>
          <p:cNvPr id="3" name="Imagen 2">
            <a:extLst>
              <a:ext uri="{FF2B5EF4-FFF2-40B4-BE49-F238E27FC236}">
                <a16:creationId xmlns="" xmlns:a16="http://schemas.microsoft.com/office/drawing/2014/main" id="{9E56F491-DBFF-F840-B457-85BDA7D64B4C}"/>
              </a:ext>
            </a:extLst>
          </p:cNvPr>
          <p:cNvPicPr>
            <a:picLocks noChangeAspect="1"/>
          </p:cNvPicPr>
          <p:nvPr/>
        </p:nvPicPr>
        <p:blipFill rotWithShape="1">
          <a:blip r:embed="rId3"/>
          <a:srcRect t="30422"/>
          <a:stretch/>
        </p:blipFill>
        <p:spPr>
          <a:xfrm>
            <a:off x="7307283" y="2786996"/>
            <a:ext cx="4308160" cy="22481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5"/>
          <p:cNvSpPr txBox="1"/>
          <p:nvPr/>
        </p:nvSpPr>
        <p:spPr>
          <a:xfrm>
            <a:off x="1457019" y="1209952"/>
            <a:ext cx="346450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000" b="0" i="0" u="none" strike="noStrike" cap="none" dirty="0" smtClean="0">
                <a:solidFill>
                  <a:schemeClr val="lt1"/>
                </a:solidFill>
                <a:latin typeface="Montserrat"/>
                <a:ea typeface="Montserrat"/>
                <a:cs typeface="Montserrat"/>
                <a:sym typeface="Montserrat"/>
              </a:rPr>
              <a:t>INTRODUCCI</a:t>
            </a:r>
            <a:r>
              <a:rPr lang="es-GT" sz="2000" dirty="0" smtClean="0">
                <a:solidFill>
                  <a:schemeClr val="lt1"/>
                </a:solidFill>
                <a:latin typeface="Montserrat"/>
                <a:ea typeface="Montserrat"/>
                <a:cs typeface="Montserrat"/>
                <a:sym typeface="Montserrat"/>
              </a:rPr>
              <a:t>ON</a:t>
            </a:r>
            <a:endParaRPr sz="2000" b="0" i="0" u="none" strike="noStrike" cap="none" dirty="0">
              <a:solidFill>
                <a:schemeClr val="lt1"/>
              </a:solidFill>
              <a:latin typeface="Arial"/>
              <a:ea typeface="Arial"/>
              <a:cs typeface="Arial"/>
              <a:sym typeface="Arial"/>
            </a:endParaRPr>
          </a:p>
        </p:txBody>
      </p:sp>
      <p:sp>
        <p:nvSpPr>
          <p:cNvPr id="83" name="Google Shape;83;p5"/>
          <p:cNvSpPr txBox="1"/>
          <p:nvPr/>
        </p:nvSpPr>
        <p:spPr>
          <a:xfrm>
            <a:off x="572786" y="662548"/>
            <a:ext cx="11148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0"/>
              <a:buFont typeface="Arial"/>
              <a:buNone/>
            </a:pPr>
            <a:r>
              <a:rPr lang="es-GT" sz="9000" b="0" i="0" u="none" strike="noStrike" cap="none" dirty="0" smtClean="0">
                <a:solidFill>
                  <a:srgbClr val="FFECBF"/>
                </a:solidFill>
                <a:latin typeface="Vollkorn ExtraBold"/>
                <a:ea typeface="Vollkorn ExtraBold"/>
                <a:cs typeface="Vollkorn ExtraBold"/>
                <a:sym typeface="Vollkorn ExtraBold"/>
              </a:rPr>
              <a:t>1</a:t>
            </a:r>
            <a:endParaRPr sz="9000" b="0" i="0" u="none" strike="noStrike" cap="none" dirty="0">
              <a:solidFill>
                <a:srgbClr val="FFECBF"/>
              </a:solidFill>
              <a:latin typeface="Vollkorn ExtraBold"/>
              <a:ea typeface="Vollkorn ExtraBold"/>
              <a:cs typeface="Vollkorn ExtraBold"/>
              <a:sym typeface="Vollkorn ExtraBold"/>
            </a:endParaRPr>
          </a:p>
        </p:txBody>
      </p:sp>
      <p:sp>
        <p:nvSpPr>
          <p:cNvPr id="8" name="Google Shape;55;g1e0bd25976b_0_37"/>
          <p:cNvSpPr txBox="1"/>
          <p:nvPr/>
        </p:nvSpPr>
        <p:spPr>
          <a:xfrm>
            <a:off x="1116775" y="2313172"/>
            <a:ext cx="9829200" cy="547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s-GT" sz="2000" b="1" i="0" u="none" strike="noStrike" cap="none" dirty="0">
                <a:solidFill>
                  <a:schemeClr val="dk1"/>
                </a:solidFill>
                <a:latin typeface="Arial"/>
                <a:ea typeface="Arial"/>
                <a:cs typeface="Arial"/>
                <a:sym typeface="Arial"/>
              </a:rPr>
              <a:t>PRINCIPALES ATRIBUCIONES DE LA CO</a:t>
            </a:r>
            <a:r>
              <a:rPr lang="es-GT" sz="2000" b="1" dirty="0">
                <a:solidFill>
                  <a:schemeClr val="dk1"/>
                </a:solidFill>
              </a:rPr>
              <a:t>MISIÓN PRESIDENCIAL POR LA PAZ Y LOS DERECHOS HUMANOS (COPADEH):</a:t>
            </a:r>
            <a:endParaRPr sz="2000" dirty="0"/>
          </a:p>
        </p:txBody>
      </p:sp>
      <p:sp>
        <p:nvSpPr>
          <p:cNvPr id="2" name="Rectángulo 1"/>
          <p:cNvSpPr/>
          <p:nvPr/>
        </p:nvSpPr>
        <p:spPr>
          <a:xfrm>
            <a:off x="1046023" y="2993420"/>
            <a:ext cx="9899952" cy="2433486"/>
          </a:xfrm>
          <a:prstGeom prst="rect">
            <a:avLst/>
          </a:prstGeom>
        </p:spPr>
        <p:txBody>
          <a:bodyPr wrap="square">
            <a:spAutoFit/>
          </a:bodyPr>
          <a:lstStyle/>
          <a:p>
            <a:pPr marL="180340" lvl="0" algn="just">
              <a:lnSpc>
                <a:spcPct val="115000"/>
              </a:lnSpc>
            </a:pPr>
            <a:r>
              <a:rPr lang="es-GT" dirty="0">
                <a:latin typeface="Montserrat" pitchFamily="2" charset="77"/>
              </a:rPr>
              <a:t>De conformidad con las normas que regulan su funcionamiento </a:t>
            </a:r>
            <a:r>
              <a:rPr lang="es-GT" dirty="0">
                <a:latin typeface="Montserrat"/>
                <a:ea typeface="Montserrat"/>
                <a:cs typeface="Montserrat"/>
                <a:sym typeface="Montserrat"/>
              </a:rPr>
              <a:t>y con base al Acuerdo Gubernativo Número 100-2020 y su reforma, la COPADEH tiene 15 atribuciones, entre ellas las siguientes:  </a:t>
            </a:r>
            <a:endParaRPr lang="es-GT" dirty="0">
              <a:latin typeface="Calibri"/>
              <a:ea typeface="Calibri"/>
              <a:cs typeface="Calibri"/>
              <a:sym typeface="Calibri"/>
            </a:endParaRPr>
          </a:p>
          <a:p>
            <a:pPr marL="285750" lvl="0" indent="-285750" algn="just">
              <a:lnSpc>
                <a:spcPct val="150000"/>
              </a:lnSpc>
              <a:buSzPts val="1600"/>
              <a:buFont typeface="Arial" panose="020B0604020202020204" pitchFamily="34" charset="0"/>
              <a:buChar char="•"/>
            </a:pPr>
            <a:r>
              <a:rPr lang="es-GT" dirty="0">
                <a:latin typeface="Montserrat"/>
                <a:ea typeface="Montserrat"/>
                <a:cs typeface="Montserrat"/>
                <a:sym typeface="Montserrat"/>
              </a:rPr>
              <a:t>Asesorar a las dependencias del Organismo Ejecutivo en la promoción de acciones y mecanismos encaminados a la efectiva vigencia y protección de los derechos humanos. </a:t>
            </a:r>
          </a:p>
          <a:p>
            <a:pPr lvl="0" algn="just">
              <a:lnSpc>
                <a:spcPct val="150000"/>
              </a:lnSpc>
              <a:buSzPts val="1600"/>
            </a:pPr>
            <a:endParaRPr lang="es-GT" dirty="0">
              <a:latin typeface="Montserrat"/>
              <a:ea typeface="Montserrat"/>
              <a:cs typeface="Montserrat"/>
              <a:sym typeface="Montserrat"/>
            </a:endParaRPr>
          </a:p>
          <a:p>
            <a:pPr marL="285750" lvl="0" indent="-285750" algn="just">
              <a:lnSpc>
                <a:spcPct val="150000"/>
              </a:lnSpc>
              <a:buSzPts val="1600"/>
              <a:buFont typeface="Arial" panose="020B0604020202020204" pitchFamily="34" charset="0"/>
              <a:buChar char="•"/>
            </a:pPr>
            <a:r>
              <a:rPr lang="es-GT" dirty="0">
                <a:latin typeface="Montserrat"/>
                <a:ea typeface="Montserrat"/>
                <a:cs typeface="Montserrat"/>
                <a:sym typeface="Montserrat"/>
              </a:rPr>
              <a:t>Coordinar el seguimiento de los compromisos gubernamentales en la promoción de una Cultura de Paz, basada en la no violencia, así como la atención y la conflictividad del país.</a:t>
            </a:r>
            <a:endParaRPr lang="es-GT" dirty="0">
              <a:latin typeface="Montserrat"/>
              <a:ea typeface="Montserrat"/>
              <a:cs typeface="Montserrat"/>
              <a:sym typeface="Montserrat"/>
            </a:endParaRPr>
          </a:p>
        </p:txBody>
      </p:sp>
    </p:spTree>
    <p:extLst>
      <p:ext uri="{BB962C8B-B14F-4D97-AF65-F5344CB8AC3E}">
        <p14:creationId xmlns:p14="http://schemas.microsoft.com/office/powerpoint/2010/main" val="3298833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9"/>
          <p:cNvSpPr/>
          <p:nvPr/>
        </p:nvSpPr>
        <p:spPr>
          <a:xfrm>
            <a:off x="133165" y="926174"/>
            <a:ext cx="5511586" cy="1196400"/>
          </a:xfrm>
          <a:prstGeom prst="rect">
            <a:avLst/>
          </a:prstGeom>
          <a:solidFill>
            <a:srgbClr val="36B3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s-GT" sz="1400" b="1" i="0" u="none" strike="noStrike" cap="none">
                <a:solidFill>
                  <a:srgbClr val="FFFFFF"/>
                </a:solidFill>
                <a:latin typeface="Montserrat"/>
                <a:ea typeface="Montserrat"/>
                <a:cs typeface="Montserrat"/>
                <a:sym typeface="Montserrat"/>
              </a:rPr>
              <a:t>                              </a:t>
            </a:r>
            <a:endParaRPr sz="1400" b="0" i="0" u="none" strike="noStrike" cap="none">
              <a:solidFill>
                <a:srgbClr val="FFFFFF"/>
              </a:solidFill>
              <a:latin typeface="Montserrat"/>
              <a:ea typeface="Montserrat"/>
              <a:cs typeface="Montserrat"/>
              <a:sym typeface="Montserrat"/>
            </a:endParaRPr>
          </a:p>
        </p:txBody>
      </p:sp>
      <p:sp>
        <p:nvSpPr>
          <p:cNvPr id="195" name="Google Shape;195;p19"/>
          <p:cNvSpPr txBox="1"/>
          <p:nvPr/>
        </p:nvSpPr>
        <p:spPr>
          <a:xfrm>
            <a:off x="1918823" y="1047375"/>
            <a:ext cx="32790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000" b="0" i="0" u="none" strike="noStrike" cap="none">
                <a:solidFill>
                  <a:schemeClr val="lt1"/>
                </a:solidFill>
                <a:latin typeface="Montserrat"/>
                <a:ea typeface="Montserrat"/>
                <a:cs typeface="Montserrat"/>
                <a:sym typeface="Montserrat"/>
              </a:rPr>
              <a:t>Conclusiones:</a:t>
            </a:r>
            <a:endParaRPr sz="2000" b="0" i="0" u="none" strike="noStrike" cap="none">
              <a:solidFill>
                <a:schemeClr val="lt1"/>
              </a:solidFill>
              <a:latin typeface="Arial"/>
              <a:ea typeface="Arial"/>
              <a:cs typeface="Arial"/>
              <a:sym typeface="Arial"/>
            </a:endParaRPr>
          </a:p>
        </p:txBody>
      </p:sp>
      <p:sp>
        <p:nvSpPr>
          <p:cNvPr id="196" name="Google Shape;196;p19"/>
          <p:cNvSpPr txBox="1"/>
          <p:nvPr/>
        </p:nvSpPr>
        <p:spPr>
          <a:xfrm>
            <a:off x="914495" y="714044"/>
            <a:ext cx="11148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s-GT" sz="8000" b="0" i="0" u="none" strike="noStrike" cap="none">
                <a:solidFill>
                  <a:srgbClr val="FFECBF"/>
                </a:solidFill>
                <a:latin typeface="Vollkorn ExtraBold"/>
                <a:ea typeface="Vollkorn ExtraBold"/>
                <a:cs typeface="Vollkorn ExtraBold"/>
                <a:sym typeface="Vollkorn ExtraBold"/>
              </a:rPr>
              <a:t>4</a:t>
            </a:r>
            <a:endParaRPr sz="8000" b="0" i="0" u="none" strike="noStrike" cap="none">
              <a:solidFill>
                <a:srgbClr val="FFECBF"/>
              </a:solidFill>
              <a:latin typeface="Vollkorn ExtraBold"/>
              <a:ea typeface="Vollkorn ExtraBold"/>
              <a:cs typeface="Vollkorn ExtraBold"/>
              <a:sym typeface="Vollkorn ExtraBold"/>
            </a:endParaRPr>
          </a:p>
        </p:txBody>
      </p:sp>
      <p:sp>
        <p:nvSpPr>
          <p:cNvPr id="5" name="Google Shape;201;p21"/>
          <p:cNvSpPr txBox="1"/>
          <p:nvPr/>
        </p:nvSpPr>
        <p:spPr>
          <a:xfrm>
            <a:off x="1123843" y="3253242"/>
            <a:ext cx="9726600" cy="669000"/>
          </a:xfrm>
          <a:prstGeom prst="rect">
            <a:avLst/>
          </a:prstGeom>
          <a:noFill/>
          <a:ln>
            <a:noFill/>
          </a:ln>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Clr>
                <a:srgbClr val="000000"/>
              </a:buClr>
              <a:buSzPct val="100000"/>
              <a:buFont typeface="Arial"/>
              <a:buNone/>
            </a:pPr>
            <a:r>
              <a:rPr lang="es-GT" sz="2000" b="1" i="0" u="none" strike="noStrike" cap="none" dirty="0">
                <a:solidFill>
                  <a:srgbClr val="0D1F3C"/>
                </a:solidFill>
                <a:latin typeface="Montserrat" pitchFamily="2" charset="77"/>
                <a:sym typeface="Arial"/>
              </a:rPr>
              <a:t>¿QUÉ TENDENCIA MUESTRA EL USO DE LOS</a:t>
            </a:r>
            <a:endParaRPr sz="2000" b="1" i="0" u="none" strike="noStrike" cap="none" dirty="0">
              <a:solidFill>
                <a:srgbClr val="0D1F3C"/>
              </a:solidFill>
              <a:latin typeface="Montserrat" pitchFamily="2" charset="77"/>
              <a:sym typeface="Arial"/>
            </a:endParaRPr>
          </a:p>
          <a:p>
            <a:pPr marL="0" marR="0" lvl="0" indent="0" algn="ctr" rtl="0">
              <a:lnSpc>
                <a:spcPct val="90000"/>
              </a:lnSpc>
              <a:spcBef>
                <a:spcPts val="0"/>
              </a:spcBef>
              <a:spcAft>
                <a:spcPts val="0"/>
              </a:spcAft>
              <a:buClr>
                <a:srgbClr val="000000"/>
              </a:buClr>
              <a:buSzPct val="100000"/>
              <a:buFont typeface="Arial"/>
              <a:buNone/>
            </a:pPr>
            <a:r>
              <a:rPr lang="es-GT" sz="2000" b="1" i="0" u="none" strike="noStrike" cap="none" dirty="0">
                <a:solidFill>
                  <a:srgbClr val="0D1F3C"/>
                </a:solidFill>
                <a:latin typeface="Montserrat" pitchFamily="2" charset="77"/>
                <a:sym typeface="Arial"/>
              </a:rPr>
              <a:t> </a:t>
            </a:r>
            <a:r>
              <a:rPr lang="es-GT" sz="2000" b="1" dirty="0">
                <a:solidFill>
                  <a:srgbClr val="0D1F3C"/>
                </a:solidFill>
                <a:latin typeface="Montserrat" pitchFamily="2" charset="77"/>
              </a:rPr>
              <a:t> </a:t>
            </a:r>
            <a:r>
              <a:rPr lang="es-GT" sz="2000" b="1" i="0" u="none" strike="noStrike" cap="none" dirty="0">
                <a:solidFill>
                  <a:srgbClr val="0D1F3C"/>
                </a:solidFill>
                <a:latin typeface="Montserrat" pitchFamily="2" charset="77"/>
                <a:sym typeface="Arial"/>
              </a:rPr>
              <a:t>RECURSOS PÚBLICOS?</a:t>
            </a:r>
            <a:endParaRPr sz="2000" b="1" i="0" u="none" strike="noStrike" cap="none" dirty="0">
              <a:solidFill>
                <a:srgbClr val="0D1F3C"/>
              </a:solidFill>
              <a:latin typeface="Montserrat" pitchFamily="2" charset="77"/>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21"/>
          <p:cNvSpPr txBox="1"/>
          <p:nvPr/>
        </p:nvSpPr>
        <p:spPr>
          <a:xfrm>
            <a:off x="501088" y="831867"/>
            <a:ext cx="10218600" cy="5155653"/>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457200" lvl="0" indent="0" algn="just" rtl="0">
              <a:lnSpc>
                <a:spcPct val="150000"/>
              </a:lnSpc>
              <a:spcBef>
                <a:spcPts val="0"/>
              </a:spcBef>
              <a:spcAft>
                <a:spcPts val="0"/>
              </a:spcAft>
              <a:buClr>
                <a:schemeClr val="dk1"/>
              </a:buClr>
              <a:buSzPts val="1100"/>
              <a:buFont typeface="Arial"/>
              <a:buNone/>
            </a:pPr>
            <a:endParaRPr sz="1000" dirty="0">
              <a:solidFill>
                <a:schemeClr val="dk1"/>
              </a:solidFill>
              <a:latin typeface="Times New Roman"/>
              <a:ea typeface="Times New Roman"/>
              <a:cs typeface="Times New Roman"/>
              <a:sym typeface="Times New Roman"/>
            </a:endParaRPr>
          </a:p>
          <a:p>
            <a:pPr marL="457200" lvl="0" indent="0" algn="just" rtl="0">
              <a:lnSpc>
                <a:spcPct val="150000"/>
              </a:lnSpc>
              <a:spcAft>
                <a:spcPts val="0"/>
              </a:spcAft>
              <a:buClr>
                <a:schemeClr val="dk1"/>
              </a:buClr>
              <a:buSzPts val="1100"/>
              <a:buFont typeface="Arial"/>
              <a:buNone/>
            </a:pPr>
            <a:r>
              <a:rPr lang="es-GT" sz="1000" dirty="0">
                <a:solidFill>
                  <a:schemeClr val="dk1"/>
                </a:solidFill>
                <a:latin typeface="Montserrat" pitchFamily="2" charset="77"/>
                <a:ea typeface="Times New Roman"/>
                <a:cs typeface="Times New Roman"/>
                <a:sym typeface="Times New Roman"/>
              </a:rPr>
              <a:t>De acuerdo a la ejecución del presupuesto por grupo de gasto, la tendencia observada es el financiamiento del grupo de gasto “0”, “Servicios Personales”, dentro del cual se contempla el pago de sueldos y salarios para los colaboradores de la COPADEH, lo cual es justificable en concordancia con las atribuciones que le fueron conferidas. </a:t>
            </a:r>
          </a:p>
          <a:p>
            <a:pPr marL="457200" lvl="0" indent="0" algn="just" rtl="0">
              <a:lnSpc>
                <a:spcPct val="150000"/>
              </a:lnSpc>
              <a:spcAft>
                <a:spcPts val="0"/>
              </a:spcAft>
              <a:buClr>
                <a:schemeClr val="dk1"/>
              </a:buClr>
              <a:buSzPts val="1100"/>
              <a:buFont typeface="Arial"/>
              <a:buNone/>
            </a:pPr>
            <a:endParaRPr sz="1000" dirty="0">
              <a:solidFill>
                <a:schemeClr val="dk1"/>
              </a:solidFill>
              <a:latin typeface="Montserrat" pitchFamily="2" charset="77"/>
              <a:ea typeface="Times New Roman"/>
              <a:cs typeface="Times New Roman"/>
              <a:sym typeface="Times New Roman"/>
            </a:endParaRPr>
          </a:p>
          <a:p>
            <a:pPr marL="457200" lvl="0" indent="0" algn="just" rtl="0">
              <a:lnSpc>
                <a:spcPct val="150000"/>
              </a:lnSpc>
              <a:spcAft>
                <a:spcPts val="0"/>
              </a:spcAft>
              <a:buClr>
                <a:schemeClr val="dk1"/>
              </a:buClr>
              <a:buSzPts val="1100"/>
              <a:buFont typeface="Arial"/>
              <a:buNone/>
            </a:pPr>
            <a:r>
              <a:rPr lang="es-GT" sz="1000" dirty="0">
                <a:solidFill>
                  <a:schemeClr val="dk1"/>
                </a:solidFill>
                <a:latin typeface="Montserrat" pitchFamily="2" charset="77"/>
                <a:ea typeface="Times New Roman"/>
                <a:cs typeface="Times New Roman"/>
                <a:sym typeface="Times New Roman"/>
              </a:rPr>
              <a:t>Lo anterior, porque la COPADEH no genera bienes, sino que asesora a las dependencias del Organismo Ejecutivo en la promoción e implementación de acciones y mecanismos en materia de paz, derechos humanos y conflictividad; además de impulsar el cumplimiento de los compromisos adquiridos por el Gobierno de Guatemala en materia de cultura de Paz y coordinar con las dependencias del Organismo Ejecutivo la atención efectiva de los conflictos sociales, ambientales, y agrarios, así como de cualquier otra índole por medio de la cultura de paz y diálogo entre las partes involucradas para alcanzar acuerdos sustentables orientados a la construcción de una ciudadanía y la responsabilidad social-empresarial. </a:t>
            </a:r>
          </a:p>
          <a:p>
            <a:pPr marL="457200" lvl="0" indent="0" algn="just" rtl="0">
              <a:lnSpc>
                <a:spcPct val="150000"/>
              </a:lnSpc>
              <a:spcAft>
                <a:spcPts val="0"/>
              </a:spcAft>
              <a:buClr>
                <a:schemeClr val="dk1"/>
              </a:buClr>
              <a:buSzPts val="1100"/>
              <a:buFont typeface="Arial"/>
              <a:buNone/>
            </a:pPr>
            <a:r>
              <a:rPr lang="es-GT" sz="1000" dirty="0">
                <a:solidFill>
                  <a:schemeClr val="dk1"/>
                </a:solidFill>
                <a:latin typeface="Montserrat" pitchFamily="2" charset="77"/>
                <a:ea typeface="Times New Roman"/>
                <a:cs typeface="Times New Roman"/>
                <a:sym typeface="Times New Roman"/>
              </a:rPr>
              <a:t> </a:t>
            </a:r>
            <a:endParaRPr sz="1000" dirty="0">
              <a:solidFill>
                <a:schemeClr val="dk1"/>
              </a:solidFill>
              <a:latin typeface="Montserrat" pitchFamily="2" charset="77"/>
              <a:ea typeface="Times New Roman"/>
              <a:cs typeface="Times New Roman"/>
              <a:sym typeface="Times New Roman"/>
            </a:endParaRPr>
          </a:p>
          <a:p>
            <a:pPr marL="457200" lvl="0" indent="0" algn="just" rtl="0">
              <a:lnSpc>
                <a:spcPct val="150000"/>
              </a:lnSpc>
              <a:spcBef>
                <a:spcPts val="1000"/>
              </a:spcBef>
              <a:spcAft>
                <a:spcPts val="0"/>
              </a:spcAft>
              <a:buClr>
                <a:schemeClr val="dk1"/>
              </a:buClr>
              <a:buSzPts val="1100"/>
              <a:buFont typeface="Arial"/>
              <a:buNone/>
            </a:pPr>
            <a:r>
              <a:rPr lang="es-GT" sz="1000" dirty="0">
                <a:solidFill>
                  <a:schemeClr val="dk1"/>
                </a:solidFill>
                <a:latin typeface="Montserrat" pitchFamily="2" charset="77"/>
                <a:ea typeface="Times New Roman"/>
                <a:cs typeface="Times New Roman"/>
                <a:sym typeface="Times New Roman"/>
              </a:rPr>
              <a:t>​​</a:t>
            </a:r>
            <a:endParaRPr sz="1000" dirty="0">
              <a:solidFill>
                <a:schemeClr val="dk1"/>
              </a:solidFill>
              <a:latin typeface="Montserrat" pitchFamily="2" charset="77"/>
              <a:ea typeface="Times New Roman"/>
              <a:cs typeface="Times New Roman"/>
              <a:sym typeface="Times New Roman"/>
            </a:endParaRPr>
          </a:p>
          <a:p>
            <a:pPr marL="457200" lvl="0" indent="0" algn="just" rtl="0">
              <a:lnSpc>
                <a:spcPct val="150000"/>
              </a:lnSpc>
              <a:spcBef>
                <a:spcPts val="1000"/>
              </a:spcBef>
              <a:spcAft>
                <a:spcPts val="1000"/>
              </a:spcAft>
              <a:buClr>
                <a:schemeClr val="dk1"/>
              </a:buClr>
              <a:buSzPts val="1100"/>
              <a:buFont typeface="Arial"/>
              <a:buNone/>
            </a:pPr>
            <a:r>
              <a:rPr lang="es-GT" sz="1000" b="0" i="0" u="none" strike="noStrike" cap="none" dirty="0">
                <a:solidFill>
                  <a:srgbClr val="1F3864"/>
                </a:solidFill>
                <a:latin typeface="Arial"/>
                <a:ea typeface="Arial"/>
                <a:cs typeface="Arial"/>
                <a:sym typeface="Arial"/>
              </a:rPr>
              <a:t/>
            </a:r>
            <a:br>
              <a:rPr lang="es-GT" sz="1000" b="0" i="0" u="none" strike="noStrike" cap="none" dirty="0">
                <a:solidFill>
                  <a:srgbClr val="1F3864"/>
                </a:solidFill>
                <a:latin typeface="Arial"/>
                <a:ea typeface="Arial"/>
                <a:cs typeface="Arial"/>
                <a:sym typeface="Arial"/>
              </a:rPr>
            </a:br>
            <a:endParaRPr sz="1000" b="0" i="0" u="none" strike="noStrike" cap="none" dirty="0">
              <a:solidFill>
                <a:srgbClr val="1F3864"/>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21"/>
          <p:cNvSpPr txBox="1"/>
          <p:nvPr/>
        </p:nvSpPr>
        <p:spPr>
          <a:xfrm>
            <a:off x="501088" y="831867"/>
            <a:ext cx="10218600" cy="5155653"/>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457200" lvl="0" indent="0" algn="just" rtl="0">
              <a:lnSpc>
                <a:spcPct val="150000"/>
              </a:lnSpc>
              <a:spcBef>
                <a:spcPts val="0"/>
              </a:spcBef>
              <a:spcAft>
                <a:spcPts val="0"/>
              </a:spcAft>
              <a:buClr>
                <a:schemeClr val="dk1"/>
              </a:buClr>
              <a:buSzPts val="1100"/>
              <a:buFont typeface="Arial"/>
              <a:buNone/>
            </a:pPr>
            <a:endParaRPr sz="1000" dirty="0">
              <a:solidFill>
                <a:schemeClr val="dk1"/>
              </a:solidFill>
              <a:latin typeface="Times New Roman"/>
              <a:ea typeface="Times New Roman"/>
              <a:cs typeface="Times New Roman"/>
              <a:sym typeface="Times New Roman"/>
            </a:endParaRPr>
          </a:p>
          <a:p>
            <a:pPr marL="457200" lvl="0" indent="0" algn="just" rtl="0">
              <a:lnSpc>
                <a:spcPct val="150000"/>
              </a:lnSpc>
              <a:spcAft>
                <a:spcPts val="0"/>
              </a:spcAft>
              <a:buClr>
                <a:schemeClr val="dk1"/>
              </a:buClr>
              <a:buSzPts val="1100"/>
              <a:buFont typeface="Arial"/>
              <a:buNone/>
            </a:pPr>
            <a:r>
              <a:rPr lang="es-GT" sz="1000" dirty="0" smtClean="0">
                <a:solidFill>
                  <a:schemeClr val="dk1"/>
                </a:solidFill>
                <a:latin typeface="Montserrat" pitchFamily="2" charset="77"/>
                <a:ea typeface="Times New Roman"/>
                <a:cs typeface="Times New Roman"/>
                <a:sym typeface="Times New Roman"/>
              </a:rPr>
              <a:t>Asimismo</a:t>
            </a:r>
            <a:r>
              <a:rPr lang="es-GT" sz="1000" dirty="0">
                <a:solidFill>
                  <a:schemeClr val="dk1"/>
                </a:solidFill>
                <a:latin typeface="Montserrat" pitchFamily="2" charset="77"/>
                <a:ea typeface="Times New Roman"/>
                <a:cs typeface="Times New Roman"/>
                <a:sym typeface="Times New Roman"/>
              </a:rPr>
              <a:t>, promueve transversalmente y coordina dentro de las instituciones públicas, así como en las organizaciones regionales, municipales y comunitarias, los mecanismos efectivos para la cooperación y la inclusión de acciones que favorezcan la paz, los derechos humanos, así como la prevención y atención de la conflictividad.</a:t>
            </a:r>
          </a:p>
          <a:p>
            <a:pPr marL="457200" lvl="0" indent="0" algn="just" rtl="0">
              <a:lnSpc>
                <a:spcPct val="150000"/>
              </a:lnSpc>
              <a:spcAft>
                <a:spcPts val="0"/>
              </a:spcAft>
              <a:buClr>
                <a:schemeClr val="dk1"/>
              </a:buClr>
              <a:buSzPts val="1100"/>
              <a:buFont typeface="Arial"/>
              <a:buNone/>
            </a:pPr>
            <a:endParaRPr lang="es-GT" sz="1000" dirty="0">
              <a:solidFill>
                <a:schemeClr val="dk1"/>
              </a:solidFill>
              <a:latin typeface="Montserrat" pitchFamily="2" charset="77"/>
              <a:ea typeface="Times New Roman"/>
              <a:cs typeface="Times New Roman"/>
              <a:sym typeface="Times New Roman"/>
            </a:endParaRPr>
          </a:p>
          <a:p>
            <a:pPr marL="457200" lvl="0" indent="0" algn="just" rtl="0">
              <a:lnSpc>
                <a:spcPct val="150000"/>
              </a:lnSpc>
              <a:spcAft>
                <a:spcPts val="0"/>
              </a:spcAft>
              <a:buClr>
                <a:schemeClr val="dk1"/>
              </a:buClr>
              <a:buSzPts val="1100"/>
              <a:buFont typeface="Arial"/>
              <a:buNone/>
            </a:pPr>
            <a:r>
              <a:rPr lang="es-GT" sz="1000" dirty="0">
                <a:solidFill>
                  <a:schemeClr val="dk1"/>
                </a:solidFill>
                <a:latin typeface="Montserrat" pitchFamily="2" charset="77"/>
                <a:ea typeface="Times New Roman"/>
                <a:cs typeface="Times New Roman"/>
                <a:sym typeface="Times New Roman"/>
              </a:rPr>
              <a:t>También, promueve sistemáticamente la cultura de paz y de ciudadanía; brinda asesoría a las dependencias del Organismo Ejecutivo para implementar acciones preventivas a la vulneración de los derechos humanos y resguardo de la paz y los conflictos rurales y agrarios; dar cumplimiento a las sentencias, negociación de acuerdos de soluciòn amistosa y seguimiento de acuerdos de cumplimiento de recomendaciones emitidas por la Corte Interamericana de Derechos Humanos o la Comisiòn Interamericana de Derechos Humanos, según sea el caso; propiciar los acercamientos polìticos, sociales y económicos con los diversos sectores, territorios, comunidades y pueblos indígenas con la finalidad de promover el diálogo para contribuir a resolver la problemática que les afecta.</a:t>
            </a:r>
            <a:endParaRPr sz="1000" dirty="0">
              <a:solidFill>
                <a:schemeClr val="dk1"/>
              </a:solidFill>
              <a:latin typeface="Montserrat" pitchFamily="2" charset="77"/>
              <a:ea typeface="Times New Roman"/>
              <a:cs typeface="Times New Roman"/>
              <a:sym typeface="Times New Roman"/>
            </a:endParaRPr>
          </a:p>
          <a:p>
            <a:pPr marL="457200" lvl="0" indent="0" algn="just" rtl="0">
              <a:lnSpc>
                <a:spcPct val="150000"/>
              </a:lnSpc>
              <a:spcBef>
                <a:spcPts val="1000"/>
              </a:spcBef>
              <a:spcAft>
                <a:spcPts val="0"/>
              </a:spcAft>
              <a:buClr>
                <a:schemeClr val="dk1"/>
              </a:buClr>
              <a:buSzPts val="1100"/>
              <a:buFont typeface="Arial"/>
              <a:buNone/>
            </a:pPr>
            <a:r>
              <a:rPr lang="es-GT" sz="1000" dirty="0">
                <a:solidFill>
                  <a:schemeClr val="dk1"/>
                </a:solidFill>
                <a:latin typeface="Montserrat" pitchFamily="2" charset="77"/>
                <a:ea typeface="Times New Roman"/>
                <a:cs typeface="Times New Roman"/>
                <a:sym typeface="Times New Roman"/>
              </a:rPr>
              <a:t>​​</a:t>
            </a:r>
            <a:endParaRPr sz="1000" dirty="0">
              <a:solidFill>
                <a:schemeClr val="dk1"/>
              </a:solidFill>
              <a:latin typeface="Montserrat" pitchFamily="2" charset="77"/>
              <a:ea typeface="Times New Roman"/>
              <a:cs typeface="Times New Roman"/>
              <a:sym typeface="Times New Roman"/>
            </a:endParaRPr>
          </a:p>
          <a:p>
            <a:pPr marL="457200" lvl="0" indent="0" algn="just" rtl="0">
              <a:lnSpc>
                <a:spcPct val="150000"/>
              </a:lnSpc>
              <a:spcBef>
                <a:spcPts val="1000"/>
              </a:spcBef>
              <a:spcAft>
                <a:spcPts val="1000"/>
              </a:spcAft>
              <a:buClr>
                <a:schemeClr val="dk1"/>
              </a:buClr>
              <a:buSzPts val="1100"/>
              <a:buFont typeface="Arial"/>
              <a:buNone/>
            </a:pPr>
            <a:r>
              <a:rPr lang="es-GT" sz="1000" b="0" i="0" u="none" strike="noStrike" cap="none" dirty="0">
                <a:solidFill>
                  <a:srgbClr val="1F3864"/>
                </a:solidFill>
                <a:latin typeface="Arial"/>
                <a:ea typeface="Arial"/>
                <a:cs typeface="Arial"/>
                <a:sym typeface="Arial"/>
              </a:rPr>
              <a:t/>
            </a:r>
            <a:br>
              <a:rPr lang="es-GT" sz="1000" b="0" i="0" u="none" strike="noStrike" cap="none" dirty="0">
                <a:solidFill>
                  <a:srgbClr val="1F3864"/>
                </a:solidFill>
                <a:latin typeface="Arial"/>
                <a:ea typeface="Arial"/>
                <a:cs typeface="Arial"/>
                <a:sym typeface="Arial"/>
              </a:rPr>
            </a:br>
            <a:endParaRPr sz="1000" b="0" i="0" u="none" strike="noStrike" cap="none" dirty="0">
              <a:solidFill>
                <a:srgbClr val="1F3864"/>
              </a:solidFill>
              <a:latin typeface="Arial"/>
              <a:ea typeface="Arial"/>
              <a:cs typeface="Arial"/>
              <a:sym typeface="Arial"/>
            </a:endParaRPr>
          </a:p>
        </p:txBody>
      </p:sp>
    </p:spTree>
    <p:extLst>
      <p:ext uri="{BB962C8B-B14F-4D97-AF65-F5344CB8AC3E}">
        <p14:creationId xmlns:p14="http://schemas.microsoft.com/office/powerpoint/2010/main" val="4100388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p:nvPr/>
        </p:nvSpPr>
        <p:spPr>
          <a:xfrm>
            <a:off x="1918741" y="718857"/>
            <a:ext cx="9533744" cy="7202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45000" lnSpcReduction="20000"/>
          </a:bodyPr>
          <a:lstStyle/>
          <a:p>
            <a:pPr marL="0" marR="0" lvl="0" indent="0" algn="l" rtl="0">
              <a:lnSpc>
                <a:spcPct val="90000"/>
              </a:lnSpc>
              <a:spcBef>
                <a:spcPts val="0"/>
              </a:spcBef>
              <a:spcAft>
                <a:spcPts val="0"/>
              </a:spcAft>
              <a:buClr>
                <a:schemeClr val="dk1"/>
              </a:buClr>
              <a:buSzPct val="90909"/>
              <a:buFont typeface="Calibri"/>
              <a:buNone/>
            </a:pPr>
            <a:r>
              <a:rPr lang="es-GT" sz="4400" b="1" i="0" u="none" strike="noStrike" cap="none" dirty="0">
                <a:solidFill>
                  <a:schemeClr val="dk1"/>
                </a:solidFill>
                <a:latin typeface="Montserrat" pitchFamily="2" charset="77"/>
                <a:sym typeface="Arial"/>
              </a:rPr>
              <a:t>¿QUÉ RESULTADOS SE OBTUVIERON EN EL MARCO DE LA PGG?</a:t>
            </a:r>
            <a:r>
              <a:rPr lang="es-GT" sz="4400" b="1" i="0" u="none" strike="noStrike" cap="none" dirty="0">
                <a:solidFill>
                  <a:srgbClr val="1F3864"/>
                </a:solidFill>
                <a:latin typeface="Montserrat" pitchFamily="2" charset="77"/>
                <a:sym typeface="Arial"/>
              </a:rPr>
              <a:t/>
            </a:r>
            <a:br>
              <a:rPr lang="es-GT" sz="4400" b="1" i="0" u="none" strike="noStrike" cap="none" dirty="0">
                <a:solidFill>
                  <a:srgbClr val="1F3864"/>
                </a:solidFill>
                <a:latin typeface="Montserrat" pitchFamily="2" charset="77"/>
                <a:sym typeface="Arial"/>
              </a:rPr>
            </a:br>
            <a:endParaRPr sz="4000" b="1" i="0" u="none" strike="noStrike" cap="none" dirty="0">
              <a:solidFill>
                <a:srgbClr val="1F3864"/>
              </a:solidFill>
              <a:latin typeface="Montserrat" pitchFamily="2" charset="77"/>
              <a:sym typeface="Arial"/>
            </a:endParaRPr>
          </a:p>
        </p:txBody>
      </p:sp>
      <p:sp>
        <p:nvSpPr>
          <p:cNvPr id="208" name="Google Shape;208;p22"/>
          <p:cNvSpPr txBox="1"/>
          <p:nvPr/>
        </p:nvSpPr>
        <p:spPr>
          <a:xfrm>
            <a:off x="419425" y="1303625"/>
            <a:ext cx="7406700" cy="44748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457200" lvl="0" indent="0" algn="just" rtl="0">
              <a:lnSpc>
                <a:spcPct val="150000"/>
              </a:lnSpc>
              <a:spcBef>
                <a:spcPts val="1200"/>
              </a:spcBef>
              <a:spcAft>
                <a:spcPts val="0"/>
              </a:spcAft>
              <a:buClr>
                <a:schemeClr val="dk1"/>
              </a:buClr>
              <a:buSzPts val="1100"/>
              <a:buFont typeface="Arial"/>
              <a:buNone/>
            </a:pPr>
            <a:r>
              <a:rPr lang="es-GT" sz="1900" dirty="0">
                <a:solidFill>
                  <a:schemeClr val="dk1"/>
                </a:solidFill>
                <a:latin typeface="Times New Roman"/>
                <a:ea typeface="Times New Roman"/>
                <a:cs typeface="Times New Roman"/>
                <a:sym typeface="Times New Roman"/>
              </a:rPr>
              <a:t>Durante el cuatrimestre reportado, la COPADEH aportó a la </a:t>
            </a:r>
            <a:r>
              <a:rPr lang="es-GT" sz="1900" b="1" dirty="0">
                <a:solidFill>
                  <a:schemeClr val="dk1"/>
                </a:solidFill>
                <a:latin typeface="Times New Roman"/>
                <a:ea typeface="Times New Roman"/>
                <a:cs typeface="Times New Roman"/>
                <a:sym typeface="Times New Roman"/>
              </a:rPr>
              <a:t>Política General de Gobierno,</a:t>
            </a:r>
            <a:r>
              <a:rPr lang="es-GT" sz="1900" dirty="0">
                <a:solidFill>
                  <a:schemeClr val="dk1"/>
                </a:solidFill>
                <a:latin typeface="Times New Roman"/>
                <a:ea typeface="Times New Roman"/>
                <a:cs typeface="Times New Roman"/>
                <a:sym typeface="Times New Roman"/>
              </a:rPr>
              <a:t> en el pilar Gobernabilidad y Seguridad en Desarrollo, asesoría y coordinación en los diversos conflictos sociales en materia agraria, recursos naturales, minería, vivienda, territoriales, transporte, entre otros.</a:t>
            </a:r>
            <a:endParaRPr sz="1900" dirty="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Clr>
                <a:srgbClr val="000000"/>
              </a:buClr>
              <a:buSzPts val="2000"/>
              <a:buFont typeface="Arial"/>
              <a:buNone/>
            </a:pPr>
            <a:endParaRPr sz="2600" dirty="0">
              <a:solidFill>
                <a:schemeClr val="dk1"/>
              </a:solidFill>
            </a:endParaRPr>
          </a:p>
          <a:p>
            <a:pPr marL="0" marR="0" lvl="0" indent="0" algn="ctr" rtl="0">
              <a:lnSpc>
                <a:spcPct val="90000"/>
              </a:lnSpc>
              <a:spcBef>
                <a:spcPts val="0"/>
              </a:spcBef>
              <a:spcAft>
                <a:spcPts val="0"/>
              </a:spcAft>
              <a:buClr>
                <a:srgbClr val="000000"/>
              </a:buClr>
              <a:buSzPts val="2000"/>
              <a:buFont typeface="Arial"/>
              <a:buNone/>
            </a:pP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
        <p:nvSpPr>
          <p:cNvPr id="209" name="Google Shape;209;p22"/>
          <p:cNvSpPr txBox="1"/>
          <p:nvPr/>
        </p:nvSpPr>
        <p:spPr>
          <a:xfrm>
            <a:off x="8483435" y="2042976"/>
            <a:ext cx="3327219" cy="2772047"/>
          </a:xfrm>
          <a:prstGeom prst="rect">
            <a:avLst/>
          </a:prstGeom>
          <a:noFill/>
          <a:ln w="19050">
            <a:solidFill>
              <a:srgbClr val="36B3CF"/>
            </a:solidFill>
          </a:ln>
          <a:effectLst>
            <a:outerShdw blurRad="50800" dist="50800" dir="5400000" sx="1000" sy="1000" algn="ctr" rotWithShape="0">
              <a:srgbClr val="000000"/>
            </a:outerShdw>
          </a:effectLst>
        </p:spPr>
        <p:txBody>
          <a:bodyPr spcFirstLastPara="1" wrap="square" lIns="91425" tIns="45700" rIns="91425" bIns="45700" anchor="ctr" anchorCtr="0">
            <a:normAutofit fontScale="70000" lnSpcReduction="20000"/>
          </a:bodyPr>
          <a:lstStyle/>
          <a:p>
            <a:pPr marL="0" marR="0" lvl="0" indent="0" algn="just" rtl="0">
              <a:lnSpc>
                <a:spcPct val="150000"/>
              </a:lnSpc>
              <a:spcBef>
                <a:spcPts val="0"/>
              </a:spcBef>
              <a:spcAft>
                <a:spcPts val="0"/>
              </a:spcAft>
              <a:buClr>
                <a:srgbClr val="000000"/>
              </a:buClr>
              <a:buSzPct val="100000"/>
              <a:buFont typeface="Arial"/>
              <a:buNone/>
            </a:pPr>
            <a:r>
              <a:rPr lang="es-GT" sz="1600" b="0" i="0" u="none" strike="noStrike" cap="none" dirty="0">
                <a:solidFill>
                  <a:schemeClr val="dk1"/>
                </a:solidFill>
                <a:latin typeface="Arial"/>
                <a:ea typeface="Arial"/>
                <a:cs typeface="Arial"/>
                <a:sym typeface="Arial"/>
              </a:rPr>
              <a:t/>
            </a:r>
            <a:br>
              <a:rPr lang="es-GT" sz="1600" b="0" i="0" u="none" strike="noStrike" cap="none" dirty="0">
                <a:solidFill>
                  <a:schemeClr val="dk1"/>
                </a:solidFill>
                <a:latin typeface="Arial"/>
                <a:ea typeface="Arial"/>
                <a:cs typeface="Arial"/>
                <a:sym typeface="Arial"/>
              </a:rPr>
            </a:br>
            <a:r>
              <a:rPr lang="es-GT" sz="1600" i="0" u="none" strike="noStrike" cap="none" dirty="0">
                <a:solidFill>
                  <a:schemeClr val="dk1"/>
                </a:solidFill>
                <a:latin typeface="Montserrat" pitchFamily="2" charset="77"/>
              </a:rPr>
              <a:t>Se contribuyó con </a:t>
            </a:r>
            <a:r>
              <a:rPr lang="es-GT" sz="1600" dirty="0">
                <a:solidFill>
                  <a:schemeClr val="dk1"/>
                </a:solidFill>
                <a:latin typeface="Montserrat" pitchFamily="2" charset="77"/>
              </a:rPr>
              <a:t>el pilar </a:t>
            </a:r>
            <a:r>
              <a:rPr lang="es-GT" sz="1600" i="0" u="none" strike="noStrike" cap="none" dirty="0">
                <a:solidFill>
                  <a:schemeClr val="dk1"/>
                </a:solidFill>
                <a:latin typeface="Montserrat" pitchFamily="2" charset="77"/>
                <a:sym typeface="Arial"/>
              </a:rPr>
              <a:t> </a:t>
            </a:r>
            <a:r>
              <a:rPr lang="es-GT" sz="1600" dirty="0">
                <a:solidFill>
                  <a:schemeClr val="dk1"/>
                </a:solidFill>
                <a:latin typeface="Montserrat" pitchFamily="2" charset="77"/>
              </a:rPr>
              <a:t>Gobernabilidad y Seguridad en Desarrollo, con </a:t>
            </a:r>
            <a:r>
              <a:rPr lang="es-GT" dirty="0">
                <a:solidFill>
                  <a:schemeClr val="dk1"/>
                </a:solidFill>
                <a:latin typeface="Montserrat" pitchFamily="2" charset="77"/>
              </a:rPr>
              <a:t>17 informes elaborados respecto a casos de “conflictos sociales, ambientales, agrarios y otros atendidos, mediante la coordinación con las dependencias del Organismo Ejecutivo para su mediación y resolución” y 80 eventos de acompañamiento ante requerimiento institucional en desalojos, bloqueos, manifestaciones y otros.</a:t>
            </a:r>
            <a:endParaRPr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ct val="100000"/>
              <a:buFont typeface="Arial"/>
              <a:buNone/>
            </a:pPr>
            <a:endParaRPr sz="1600" b="1"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3"/>
          <p:cNvSpPr txBox="1"/>
          <p:nvPr/>
        </p:nvSpPr>
        <p:spPr>
          <a:xfrm>
            <a:off x="1412035" y="528725"/>
            <a:ext cx="9714000" cy="1013875"/>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Clr>
                <a:schemeClr val="dk1"/>
              </a:buClr>
              <a:buSzPct val="68181"/>
              <a:buFont typeface="Calibri"/>
              <a:buNone/>
            </a:pPr>
            <a:r>
              <a:rPr lang="es-GT" sz="2000" b="1" i="0" u="none" strike="noStrike" cap="none" dirty="0">
                <a:solidFill>
                  <a:schemeClr val="dk1"/>
                </a:solidFill>
                <a:latin typeface="Montserrat" pitchFamily="2" charset="77"/>
                <a:sym typeface="Arial"/>
              </a:rPr>
              <a:t>¿QUÉ MEDIDAS DE TRANSPARENCIA SE HAN APLICADO?</a:t>
            </a:r>
            <a:br>
              <a:rPr lang="es-GT" sz="2000" b="1" i="0" u="none" strike="noStrike" cap="none" dirty="0">
                <a:solidFill>
                  <a:schemeClr val="dk1"/>
                </a:solidFill>
                <a:latin typeface="Montserrat" pitchFamily="2" charset="77"/>
                <a:sym typeface="Arial"/>
              </a:rPr>
            </a:br>
            <a:r>
              <a:rPr lang="es-GT" sz="2000" b="1" i="0" u="none" strike="noStrike" cap="none" dirty="0">
                <a:solidFill>
                  <a:srgbClr val="1F3864"/>
                </a:solidFill>
                <a:latin typeface="Montserrat" pitchFamily="2" charset="77"/>
                <a:sym typeface="Arial"/>
              </a:rPr>
              <a:t/>
            </a:r>
            <a:br>
              <a:rPr lang="es-GT" sz="2000" b="1" i="0" u="none" strike="noStrike" cap="none" dirty="0">
                <a:solidFill>
                  <a:srgbClr val="1F3864"/>
                </a:solidFill>
                <a:latin typeface="Montserrat" pitchFamily="2" charset="77"/>
                <a:sym typeface="Arial"/>
              </a:rPr>
            </a:br>
            <a:endParaRPr sz="2000" b="1" i="0" u="none" strike="noStrike" cap="none" dirty="0">
              <a:solidFill>
                <a:srgbClr val="1F3864"/>
              </a:solidFill>
              <a:latin typeface="Montserrat" pitchFamily="2" charset="77"/>
              <a:sym typeface="Arial"/>
            </a:endParaRPr>
          </a:p>
        </p:txBody>
      </p:sp>
      <p:sp>
        <p:nvSpPr>
          <p:cNvPr id="215" name="Google Shape;215;p23"/>
          <p:cNvSpPr txBox="1"/>
          <p:nvPr/>
        </p:nvSpPr>
        <p:spPr>
          <a:xfrm>
            <a:off x="859200" y="1162456"/>
            <a:ext cx="10473600" cy="42123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457200" marR="0" lvl="0" indent="-457200" algn="just" rtl="0">
              <a:lnSpc>
                <a:spcPct val="150000"/>
              </a:lnSpc>
              <a:spcBef>
                <a:spcPts val="0"/>
              </a:spcBef>
              <a:spcAft>
                <a:spcPts val="0"/>
              </a:spcAft>
              <a:buClr>
                <a:srgbClr val="000000"/>
              </a:buClr>
              <a:buSzPts val="2000"/>
              <a:buFont typeface="+mj-lt"/>
              <a:buAutoNum type="arabicPeriod"/>
            </a:pPr>
            <a:endParaRPr sz="2000" b="0" i="0" u="none" strike="noStrike" cap="none" dirty="0">
              <a:solidFill>
                <a:schemeClr val="dk1"/>
              </a:solidFill>
              <a:latin typeface="Arial"/>
              <a:ea typeface="Arial"/>
              <a:cs typeface="Arial"/>
              <a:sym typeface="Arial"/>
            </a:endParaRPr>
          </a:p>
          <a:p>
            <a:pPr marL="457200" marR="0" lvl="0" indent="-342900" algn="just" rtl="0">
              <a:lnSpc>
                <a:spcPct val="150000"/>
              </a:lnSpc>
              <a:spcBef>
                <a:spcPts val="0"/>
              </a:spcBef>
              <a:spcAft>
                <a:spcPts val="0"/>
              </a:spcAft>
              <a:buClr>
                <a:schemeClr val="dk1"/>
              </a:buClr>
              <a:buSzPts val="1800"/>
              <a:buAutoNum type="arabicPeriod"/>
            </a:pPr>
            <a:r>
              <a:rPr lang="es-GT" sz="1600" dirty="0">
                <a:solidFill>
                  <a:schemeClr val="dk1"/>
                </a:solidFill>
                <a:latin typeface="Montserrat" pitchFamily="2" charset="77"/>
              </a:rPr>
              <a:t>Reorientación de las economías en el presupuesto para fortalecer las actividades que potencian de mejor manera el cumplimiento del mandato. </a:t>
            </a:r>
          </a:p>
          <a:p>
            <a:pPr marL="457200" marR="0" lvl="0" indent="-342900" algn="just" rtl="0">
              <a:lnSpc>
                <a:spcPct val="150000"/>
              </a:lnSpc>
              <a:spcBef>
                <a:spcPts val="0"/>
              </a:spcBef>
              <a:spcAft>
                <a:spcPts val="0"/>
              </a:spcAft>
              <a:buClr>
                <a:schemeClr val="dk1"/>
              </a:buClr>
              <a:buSzPts val="1800"/>
              <a:buFont typeface="+mj-lt"/>
              <a:buAutoNum type="arabicPeriod"/>
            </a:pPr>
            <a:endParaRPr sz="1600" dirty="0">
              <a:solidFill>
                <a:schemeClr val="dk1"/>
              </a:solidFill>
              <a:latin typeface="Montserrat" pitchFamily="2" charset="77"/>
            </a:endParaRPr>
          </a:p>
          <a:p>
            <a:pPr marL="457200" marR="0" lvl="0" indent="-342900" algn="just" rtl="0">
              <a:lnSpc>
                <a:spcPct val="150000"/>
              </a:lnSpc>
              <a:spcBef>
                <a:spcPts val="0"/>
              </a:spcBef>
              <a:spcAft>
                <a:spcPts val="0"/>
              </a:spcAft>
              <a:buClr>
                <a:schemeClr val="dk1"/>
              </a:buClr>
              <a:buSzPts val="1800"/>
              <a:buAutoNum type="arabicPeriod"/>
            </a:pPr>
            <a:r>
              <a:rPr lang="es-GT" sz="1600" dirty="0">
                <a:solidFill>
                  <a:schemeClr val="dk1"/>
                </a:solidFill>
                <a:latin typeface="Montserrat" pitchFamily="2" charset="77"/>
              </a:rPr>
              <a:t>Publicación en su página web, de libre acceso a la ciudadanía, de los informes mensuales, bimensuales, trimestrales y cuatrimestrales de la gestión institucional, en el marco de la transparencia y rendición de cuentas.</a:t>
            </a:r>
          </a:p>
          <a:p>
            <a:pPr marL="457200" marR="0" lvl="0" indent="-342900" algn="just" rtl="0">
              <a:lnSpc>
                <a:spcPct val="150000"/>
              </a:lnSpc>
              <a:spcBef>
                <a:spcPts val="0"/>
              </a:spcBef>
              <a:spcAft>
                <a:spcPts val="0"/>
              </a:spcAft>
              <a:buClr>
                <a:schemeClr val="dk1"/>
              </a:buClr>
              <a:buSzPts val="1800"/>
              <a:buFont typeface="+mj-lt"/>
              <a:buAutoNum type="arabicPeriod"/>
            </a:pPr>
            <a:endParaRPr sz="1600" dirty="0">
              <a:solidFill>
                <a:schemeClr val="dk1"/>
              </a:solidFill>
              <a:latin typeface="Montserrat" pitchFamily="2" charset="77"/>
            </a:endParaRPr>
          </a:p>
          <a:p>
            <a:pPr marL="457200" marR="0" lvl="0" indent="-342900" algn="just" rtl="0">
              <a:lnSpc>
                <a:spcPct val="150000"/>
              </a:lnSpc>
              <a:spcBef>
                <a:spcPts val="0"/>
              </a:spcBef>
              <a:spcAft>
                <a:spcPts val="0"/>
              </a:spcAft>
              <a:buClr>
                <a:schemeClr val="dk1"/>
              </a:buClr>
              <a:buSzPts val="1800"/>
              <a:buAutoNum type="arabicPeriod"/>
            </a:pPr>
            <a:r>
              <a:rPr lang="es-GT" sz="1600" dirty="0">
                <a:solidFill>
                  <a:schemeClr val="dk1"/>
                </a:solidFill>
                <a:latin typeface="Montserrat" pitchFamily="2" charset="77"/>
              </a:rPr>
              <a:t>Publicar en su página web, de libre acceso a la ciudadanía, la información de acuerdo a la Ley de Acceso a la Información Pública facilitando su búsqueda y comprensión.</a:t>
            </a:r>
            <a:endParaRPr sz="1600"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ts val="2000"/>
              <a:buFont typeface="Arial"/>
              <a:buNone/>
            </a:pPr>
            <a:endParaRPr sz="1600" dirty="0">
              <a:solidFill>
                <a:schemeClr val="dk1"/>
              </a:solidFill>
              <a:latin typeface="Montserrat" pitchFamily="2" charset="77"/>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dirty="0">
              <a:solidFill>
                <a:srgbClr val="1F3864"/>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p:nvPr/>
        </p:nvSpPr>
        <p:spPr>
          <a:xfrm>
            <a:off x="1780439" y="639468"/>
            <a:ext cx="9693625"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Clr>
                <a:schemeClr val="dk1"/>
              </a:buClr>
              <a:buSzPct val="76923"/>
              <a:buFont typeface="Calibri"/>
              <a:buNone/>
            </a:pPr>
            <a:r>
              <a:rPr lang="es-GT" sz="2000" b="1" i="0" u="none" strike="noStrike" cap="none" dirty="0">
                <a:solidFill>
                  <a:schemeClr val="dk1"/>
                </a:solidFill>
                <a:latin typeface="Montserrat" pitchFamily="2" charset="77"/>
                <a:sym typeface="Arial"/>
              </a:rPr>
              <a:t>¿QUÉ DESAFÍOS INSTITUCIONALES SE ESPERAN DURANTE 2023?</a:t>
            </a:r>
            <a:endParaRPr sz="2000" b="1" i="0" u="none" strike="noStrike" cap="none" dirty="0">
              <a:solidFill>
                <a:srgbClr val="1F3864"/>
              </a:solidFill>
              <a:latin typeface="Montserrat" pitchFamily="2" charset="77"/>
              <a:sym typeface="Arial"/>
            </a:endParaRPr>
          </a:p>
        </p:txBody>
      </p:sp>
      <p:sp>
        <p:nvSpPr>
          <p:cNvPr id="221" name="Google Shape;221;p24"/>
          <p:cNvSpPr txBox="1"/>
          <p:nvPr/>
        </p:nvSpPr>
        <p:spPr>
          <a:xfrm>
            <a:off x="873303" y="1485231"/>
            <a:ext cx="10142821" cy="52389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457200" marR="0" lvl="0" indent="-336550" algn="just" rtl="0">
              <a:lnSpc>
                <a:spcPct val="150000"/>
              </a:lnSpc>
              <a:spcBef>
                <a:spcPts val="0"/>
              </a:spcBef>
              <a:spcAft>
                <a:spcPts val="0"/>
              </a:spcAft>
              <a:buClr>
                <a:schemeClr val="dk1"/>
              </a:buClr>
              <a:buSzPts val="1700"/>
              <a:buAutoNum type="arabicPeriod"/>
            </a:pPr>
            <a:r>
              <a:rPr lang="es-GT" sz="1600" dirty="0">
                <a:solidFill>
                  <a:schemeClr val="dk1"/>
                </a:solidFill>
                <a:latin typeface="Montserrat" pitchFamily="2" charset="77"/>
              </a:rPr>
              <a:t>Fortalecimiento con la dotación de recurso humano y recursos técnicos para la atención de casos ante el Sistema Interamericano de Derechos Humanos. </a:t>
            </a:r>
          </a:p>
          <a:p>
            <a:pPr marL="463550" marR="0" lvl="0" indent="-342900" algn="just" rtl="0">
              <a:lnSpc>
                <a:spcPct val="150000"/>
              </a:lnSpc>
              <a:spcBef>
                <a:spcPts val="0"/>
              </a:spcBef>
              <a:spcAft>
                <a:spcPts val="0"/>
              </a:spcAft>
              <a:buClr>
                <a:schemeClr val="dk1"/>
              </a:buClr>
              <a:buSzPts val="1700"/>
              <a:buFont typeface="+mj-lt"/>
              <a:buAutoNum type="arabicPeriod"/>
            </a:pPr>
            <a:endParaRPr sz="1600" dirty="0">
              <a:solidFill>
                <a:schemeClr val="dk1"/>
              </a:solidFill>
              <a:latin typeface="Montserrat" pitchFamily="2" charset="77"/>
            </a:endParaRPr>
          </a:p>
          <a:p>
            <a:pPr marL="457200" marR="0" lvl="0" indent="-336550" algn="just" rtl="0">
              <a:lnSpc>
                <a:spcPct val="150000"/>
              </a:lnSpc>
              <a:spcBef>
                <a:spcPts val="0"/>
              </a:spcBef>
              <a:spcAft>
                <a:spcPts val="0"/>
              </a:spcAft>
              <a:buClr>
                <a:schemeClr val="dk1"/>
              </a:buClr>
              <a:buSzPts val="1700"/>
              <a:buAutoNum type="arabicPeriod"/>
            </a:pPr>
            <a:r>
              <a:rPr lang="es-GT" sz="1600" dirty="0">
                <a:solidFill>
                  <a:schemeClr val="dk1"/>
                </a:solidFill>
                <a:latin typeface="Montserrat" pitchFamily="2" charset="77"/>
              </a:rPr>
              <a:t>Los plazos determinados por los Organismos Internacionales son muy cortos y las respuestas de las instituciones no cumplen con el tiempo establecido. </a:t>
            </a:r>
          </a:p>
          <a:p>
            <a:pPr marL="463550" marR="0" lvl="0" indent="-342900" algn="just" rtl="0">
              <a:lnSpc>
                <a:spcPct val="150000"/>
              </a:lnSpc>
              <a:spcBef>
                <a:spcPts val="0"/>
              </a:spcBef>
              <a:spcAft>
                <a:spcPts val="0"/>
              </a:spcAft>
              <a:buClr>
                <a:schemeClr val="dk1"/>
              </a:buClr>
              <a:buSzPts val="1700"/>
              <a:buFont typeface="+mj-lt"/>
              <a:buAutoNum type="arabicPeriod"/>
            </a:pPr>
            <a:endParaRPr sz="1600" dirty="0">
              <a:solidFill>
                <a:schemeClr val="dk1"/>
              </a:solidFill>
              <a:latin typeface="Montserrat" pitchFamily="2" charset="77"/>
            </a:endParaRPr>
          </a:p>
          <a:p>
            <a:pPr marL="457200" marR="0" lvl="0" indent="-336550" algn="just" rtl="0">
              <a:lnSpc>
                <a:spcPct val="150000"/>
              </a:lnSpc>
              <a:spcBef>
                <a:spcPts val="0"/>
              </a:spcBef>
              <a:spcAft>
                <a:spcPts val="0"/>
              </a:spcAft>
              <a:buClr>
                <a:schemeClr val="dk1"/>
              </a:buClr>
              <a:buSzPts val="1700"/>
              <a:buAutoNum type="arabicPeriod"/>
            </a:pPr>
            <a:r>
              <a:rPr lang="es-GT" sz="1600" dirty="0">
                <a:solidFill>
                  <a:schemeClr val="dk1"/>
                </a:solidFill>
                <a:latin typeface="Montserrat" pitchFamily="2" charset="77"/>
              </a:rPr>
              <a:t>Cumplir con la programación de metas de intervenciones en casos de conflictos sociales, en el actual período electoral.</a:t>
            </a:r>
          </a:p>
          <a:p>
            <a:pPr marL="463550" marR="0" lvl="0" indent="-342900" algn="just" rtl="0">
              <a:lnSpc>
                <a:spcPct val="150000"/>
              </a:lnSpc>
              <a:spcBef>
                <a:spcPts val="0"/>
              </a:spcBef>
              <a:spcAft>
                <a:spcPts val="0"/>
              </a:spcAft>
              <a:buClr>
                <a:schemeClr val="dk1"/>
              </a:buClr>
              <a:buSzPts val="1700"/>
              <a:buFont typeface="+mj-lt"/>
              <a:buAutoNum type="arabicPeriod"/>
            </a:pPr>
            <a:endParaRPr sz="1600" dirty="0">
              <a:solidFill>
                <a:schemeClr val="dk1"/>
              </a:solidFill>
              <a:latin typeface="Montserrat" pitchFamily="2" charset="77"/>
            </a:endParaRPr>
          </a:p>
          <a:p>
            <a:pPr marL="457200" marR="0" lvl="0" indent="-336550" algn="just" rtl="0">
              <a:lnSpc>
                <a:spcPct val="150000"/>
              </a:lnSpc>
              <a:spcBef>
                <a:spcPts val="0"/>
              </a:spcBef>
              <a:spcAft>
                <a:spcPts val="0"/>
              </a:spcAft>
              <a:buClr>
                <a:schemeClr val="dk1"/>
              </a:buClr>
              <a:buSzPts val="1700"/>
              <a:buAutoNum type="arabicPeriod"/>
            </a:pPr>
            <a:r>
              <a:rPr lang="es-GT" sz="1600" dirty="0">
                <a:solidFill>
                  <a:schemeClr val="dk1"/>
                </a:solidFill>
                <a:latin typeface="Montserrat" pitchFamily="2" charset="77"/>
              </a:rPr>
              <a:t>Mantener activos a los actores locales que participen en las mesas técnicas o de diálogo en atención a los casos de conflictos sociales. </a:t>
            </a:r>
            <a:endParaRPr sz="1600"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ts val="2000"/>
              <a:buFont typeface="Arial"/>
              <a:buNone/>
            </a:pPr>
            <a:endParaRPr sz="1600" dirty="0">
              <a:solidFill>
                <a:schemeClr val="dk1"/>
              </a:solidFill>
              <a:latin typeface="Montserrat" pitchFamily="2" charset="77"/>
            </a:endParaRPr>
          </a:p>
          <a:p>
            <a:pPr marL="0" marR="0" lvl="0" indent="0" algn="ctr" rtl="0">
              <a:lnSpc>
                <a:spcPct val="90000"/>
              </a:lnSpc>
              <a:spcBef>
                <a:spcPts val="0"/>
              </a:spcBef>
              <a:spcAft>
                <a:spcPts val="0"/>
              </a:spcAft>
              <a:buClr>
                <a:srgbClr val="000000"/>
              </a:buClr>
              <a:buSzPts val="2000"/>
              <a:buFont typeface="Arial"/>
              <a:buNone/>
            </a:pP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257" name="Google Shape;257;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258" name="Google Shape;258;g1e0bd25976b_0_118"/>
          <p:cNvSpPr txBox="1"/>
          <p:nvPr/>
        </p:nvSpPr>
        <p:spPr>
          <a:xfrm>
            <a:off x="6201980" y="5321693"/>
            <a:ext cx="16518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ES_tradnl" sz="600" b="1" i="0" u="none" strike="noStrike" cap="none" dirty="0" smtClean="0">
                <a:solidFill>
                  <a:srgbClr val="10304B"/>
                </a:solidFill>
                <a:latin typeface="Montserrat SemiBold"/>
                <a:ea typeface="Montserrat SemiBold"/>
                <a:cs typeface="Montserrat SemiBold"/>
                <a:sym typeface="Montserrat SemiBold"/>
              </a:rPr>
              <a:t>COMISION PRESIDENCIAL POR LA PAZ Y LOS DERECHOS HUMANOS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1e0bd25976b_0_37"/>
          <p:cNvSpPr txBox="1"/>
          <p:nvPr/>
        </p:nvSpPr>
        <p:spPr>
          <a:xfrm>
            <a:off x="573592" y="369371"/>
            <a:ext cx="10850360" cy="5981086"/>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1600"/>
            </a:pPr>
            <a:endParaRPr sz="1600" b="0" i="0" u="none" strike="noStrike" cap="none" dirty="0">
              <a:solidFill>
                <a:srgbClr val="000000"/>
              </a:solidFill>
              <a:latin typeface="Calibri"/>
              <a:ea typeface="Calibri"/>
              <a:cs typeface="Calibri"/>
              <a:sym typeface="Calibri"/>
            </a:endParaRPr>
          </a:p>
          <a:p>
            <a:pPr marL="285750" marR="0" lvl="0" indent="-285750" algn="just" rtl="0">
              <a:lnSpc>
                <a:spcPct val="150000"/>
              </a:lnSpc>
              <a:spcBef>
                <a:spcPts val="0"/>
              </a:spcBef>
              <a:spcAft>
                <a:spcPts val="0"/>
              </a:spcAft>
              <a:buClr>
                <a:srgbClr val="000000"/>
              </a:buClr>
              <a:buSzPts val="1600"/>
              <a:buFont typeface="Arial" panose="020B0604020202020204" pitchFamily="34" charset="0"/>
              <a:buChar char="•"/>
            </a:pPr>
            <a:r>
              <a:rPr lang="es-GT" sz="1600" dirty="0">
                <a:latin typeface="Montserrat"/>
                <a:ea typeface="Montserrat"/>
                <a:cs typeface="Montserrat"/>
                <a:sym typeface="Montserrat"/>
              </a:rPr>
              <a:t>Coordinar </a:t>
            </a:r>
            <a:r>
              <a:rPr lang="es-GT" sz="1600" b="0" i="0" u="none" strike="noStrike" cap="none" dirty="0">
                <a:solidFill>
                  <a:srgbClr val="000000"/>
                </a:solidFill>
                <a:latin typeface="Montserrat"/>
                <a:ea typeface="Montserrat"/>
                <a:cs typeface="Montserrat"/>
                <a:sym typeface="Montserrat"/>
              </a:rPr>
              <a:t>con las Dependencias del Organismo Ejecutivo la atención efectiva de los conflictos sociales, ambientales</a:t>
            </a:r>
            <a:r>
              <a:rPr lang="es-GT" sz="1600" dirty="0">
                <a:latin typeface="Montserrat"/>
                <a:ea typeface="Montserrat"/>
                <a:cs typeface="Montserrat"/>
                <a:sym typeface="Montserrat"/>
              </a:rPr>
              <a:t> </a:t>
            </a:r>
            <a:r>
              <a:rPr lang="es-GT" sz="1600" b="0" i="0" u="none" strike="noStrike" cap="none" dirty="0">
                <a:solidFill>
                  <a:srgbClr val="000000"/>
                </a:solidFill>
                <a:latin typeface="Montserrat"/>
                <a:ea typeface="Montserrat"/>
                <a:cs typeface="Montserrat"/>
                <a:sym typeface="Montserrat"/>
              </a:rPr>
              <a:t>y agrarios, así como de cualquier otra índole a través de la cultura de paz y de diálogo entre las partes involucradas, con el objetivo de alcanzar acuerdos sustentables para la construcción de una ciudadanía y la responsabilidad social-empresarial</a:t>
            </a:r>
            <a:r>
              <a:rPr lang="es-GT" sz="1600" dirty="0" smtClean="0">
                <a:latin typeface="Montserrat"/>
                <a:ea typeface="Montserrat"/>
                <a:cs typeface="Montserrat"/>
                <a:sym typeface="Montserrat"/>
              </a:rPr>
              <a:t>.</a:t>
            </a:r>
          </a:p>
          <a:p>
            <a:pPr marR="0" lvl="0" algn="just" rtl="0">
              <a:lnSpc>
                <a:spcPct val="150000"/>
              </a:lnSpc>
              <a:spcBef>
                <a:spcPts val="0"/>
              </a:spcBef>
              <a:spcAft>
                <a:spcPts val="0"/>
              </a:spcAft>
              <a:buClr>
                <a:srgbClr val="000000"/>
              </a:buClr>
              <a:buSzPts val="1600"/>
            </a:pPr>
            <a:endParaRPr lang="es-GT" sz="1600" b="0" i="0" u="none" strike="noStrike" cap="none" dirty="0">
              <a:solidFill>
                <a:srgbClr val="000000"/>
              </a:solidFill>
              <a:latin typeface="Montserrat"/>
              <a:ea typeface="Montserrat"/>
              <a:cs typeface="Montserrat"/>
              <a:sym typeface="Montserrat"/>
            </a:endParaRPr>
          </a:p>
          <a:p>
            <a:pPr marL="285750" lvl="0" indent="-285750" algn="just">
              <a:lnSpc>
                <a:spcPct val="150000"/>
              </a:lnSpc>
              <a:buSzPts val="1600"/>
              <a:buFont typeface="Arial" panose="020B0604020202020204" pitchFamily="34" charset="0"/>
              <a:buChar char="•"/>
            </a:pPr>
            <a:r>
              <a:rPr lang="es-GT" sz="1600" dirty="0">
                <a:latin typeface="Montserrat" pitchFamily="2" charset="77"/>
                <a:ea typeface="Montserrat"/>
                <a:cs typeface="Montserrat"/>
                <a:sym typeface="Montserrat"/>
              </a:rPr>
              <a:t>Propiciar los acercamientos políticos, sociales y económicos con los diversos sectores, territorios, comunidades y pueblos indígenas, con la finalidad de promover el diálogo para contribuir a resolver la problemática que les </a:t>
            </a:r>
            <a:r>
              <a:rPr lang="es-GT" sz="1600" dirty="0" smtClean="0">
                <a:latin typeface="Montserrat" pitchFamily="2" charset="77"/>
                <a:ea typeface="Montserrat"/>
                <a:cs typeface="Montserrat"/>
                <a:sym typeface="Montserrat"/>
              </a:rPr>
              <a:t>afecta.  </a:t>
            </a:r>
            <a:endParaRPr lang="es-GT" sz="1600" dirty="0" smtClean="0">
              <a:latin typeface="Montserrat" pitchFamily="2" charset="77"/>
              <a:ea typeface="Calibri"/>
              <a:cs typeface="Calibri"/>
              <a:sym typeface="Calibri"/>
            </a:endParaRPr>
          </a:p>
          <a:p>
            <a:pPr lvl="0" algn="just">
              <a:lnSpc>
                <a:spcPct val="150000"/>
              </a:lnSpc>
              <a:buSzPts val="1600"/>
            </a:pPr>
            <a:endParaRPr lang="es-GT" sz="1600" dirty="0">
              <a:latin typeface="Montserrat" pitchFamily="2" charset="77"/>
              <a:ea typeface="Montserrat"/>
              <a:cs typeface="Montserrat"/>
              <a:sym typeface="Montserrat"/>
            </a:endParaRPr>
          </a:p>
          <a:p>
            <a:pPr marL="285750" lvl="0" indent="-285750" algn="just">
              <a:lnSpc>
                <a:spcPct val="150000"/>
              </a:lnSpc>
              <a:buSzPts val="1600"/>
              <a:buFont typeface="Arial" panose="020B0604020202020204" pitchFamily="34" charset="0"/>
              <a:buChar char="•"/>
            </a:pPr>
            <a:r>
              <a:rPr lang="es-GT" sz="1600" dirty="0">
                <a:latin typeface="Montserrat" pitchFamily="2" charset="77"/>
                <a:ea typeface="Montserrat"/>
                <a:cs typeface="Montserrat"/>
                <a:sym typeface="Montserrat"/>
              </a:rPr>
              <a:t>Dar cumplimiento a las sentencias, negociación de acuerdos de solución amistosa y seguimiento de acuerdos de cumplimiento de recomendaciones, emitidas por la Corte Interamericana de Derechos Humanos o la Comisión Interamericana de Derechos Humanos, según sea el caso.</a:t>
            </a:r>
            <a:endParaRPr lang="es-GT" sz="1600" dirty="0">
              <a:latin typeface="Montserrat" pitchFamily="2" charset="77"/>
              <a:ea typeface="Calibri"/>
              <a:cs typeface="Calibri"/>
              <a:sym typeface="Calibri"/>
            </a:endParaRPr>
          </a:p>
          <a:p>
            <a:pPr marL="285750" marR="0" lvl="0" indent="-285750" algn="just" rtl="0">
              <a:lnSpc>
                <a:spcPct val="150000"/>
              </a:lnSpc>
              <a:spcBef>
                <a:spcPts val="0"/>
              </a:spcBef>
              <a:spcAft>
                <a:spcPts val="0"/>
              </a:spcAft>
              <a:buClr>
                <a:srgbClr val="000000"/>
              </a:buClr>
              <a:buSzPts val="1600"/>
              <a:buFont typeface="Arial" panose="020B0604020202020204" pitchFamily="34" charset="0"/>
              <a:buChar char="•"/>
            </a:pP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4"/>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
          <p:cNvSpPr txBox="1"/>
          <p:nvPr/>
        </p:nvSpPr>
        <p:spPr>
          <a:xfrm>
            <a:off x="1918823" y="925714"/>
            <a:ext cx="346450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GT" sz="2000" b="0" i="0" u="none" strike="noStrike" cap="none">
                <a:solidFill>
                  <a:schemeClr val="lt1"/>
                </a:solidFill>
                <a:latin typeface="Montserrat"/>
                <a:ea typeface="Montserrat"/>
                <a:cs typeface="Montserrat"/>
                <a:sym typeface="Montserrat"/>
              </a:rPr>
              <a:t>PARTE GENERAL EJECUCIÓN PRESUPUESTARIA</a:t>
            </a:r>
            <a:endParaRPr sz="2000" b="0" i="0" u="none" strike="noStrike" cap="none">
              <a:solidFill>
                <a:schemeClr val="lt1"/>
              </a:solidFill>
              <a:latin typeface="Arial"/>
              <a:ea typeface="Arial"/>
              <a:cs typeface="Arial"/>
              <a:sym typeface="Arial"/>
            </a:endParaRPr>
          </a:p>
        </p:txBody>
      </p:sp>
      <p:sp>
        <p:nvSpPr>
          <p:cNvPr id="70" name="Google Shape;70;p4"/>
          <p:cNvSpPr txBox="1"/>
          <p:nvPr/>
        </p:nvSpPr>
        <p:spPr>
          <a:xfrm>
            <a:off x="1020400" y="554225"/>
            <a:ext cx="11148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0"/>
              <a:buFont typeface="Arial"/>
              <a:buNone/>
            </a:pPr>
            <a:r>
              <a:rPr lang="es-GT" sz="9000" b="0" i="0" u="none" strike="noStrike" cap="none">
                <a:solidFill>
                  <a:srgbClr val="FFECBF"/>
                </a:solidFill>
                <a:latin typeface="Vollkorn ExtraBold"/>
                <a:ea typeface="Vollkorn ExtraBold"/>
                <a:cs typeface="Vollkorn ExtraBold"/>
                <a:sym typeface="Vollkorn ExtraBold"/>
              </a:rPr>
              <a:t>2</a:t>
            </a:r>
            <a:endParaRPr sz="9000" b="0" i="0" u="none" strike="noStrike" cap="none">
              <a:solidFill>
                <a:srgbClr val="FFECBF"/>
              </a:solidFill>
              <a:latin typeface="Vollkorn ExtraBold"/>
              <a:ea typeface="Vollkorn ExtraBold"/>
              <a:cs typeface="Vollkorn ExtraBold"/>
              <a:sym typeface="Vollkorn ExtraBold"/>
            </a:endParaRPr>
          </a:p>
        </p:txBody>
      </p:sp>
      <p:sp>
        <p:nvSpPr>
          <p:cNvPr id="71" name="Google Shape;71;p4"/>
          <p:cNvSpPr txBox="1"/>
          <p:nvPr/>
        </p:nvSpPr>
        <p:spPr>
          <a:xfrm>
            <a:off x="5506374" y="1047375"/>
            <a:ext cx="609452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2000" b="1" i="0" u="none" strike="noStrike" cap="none" dirty="0">
                <a:solidFill>
                  <a:srgbClr val="000000"/>
                </a:solidFill>
                <a:latin typeface="Montserrat" pitchFamily="2" charset="77"/>
                <a:sym typeface="Arial"/>
              </a:rPr>
              <a:t>CIFRAS GENERALES DEL PRESUPUESTO AL PRIMER CUATRIMESTRE 2023</a:t>
            </a:r>
            <a:endParaRPr sz="2000" b="0" i="0" u="none" strike="noStrike" cap="none" dirty="0">
              <a:solidFill>
                <a:srgbClr val="000000"/>
              </a:solidFill>
              <a:latin typeface="Montserrat" pitchFamily="2" charset="77"/>
              <a:sym typeface="Arial"/>
            </a:endParaRPr>
          </a:p>
        </p:txBody>
      </p:sp>
      <p:sp>
        <p:nvSpPr>
          <p:cNvPr id="72" name="Google Shape;72;p4"/>
          <p:cNvSpPr txBox="1"/>
          <p:nvPr/>
        </p:nvSpPr>
        <p:spPr>
          <a:xfrm>
            <a:off x="818605" y="2148396"/>
            <a:ext cx="4585200" cy="3941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69498"/>
              <a:buFont typeface="Arial"/>
              <a:buNone/>
            </a:pPr>
            <a:endParaRPr sz="2800" b="1" i="0" u="none" strike="noStrike" cap="none" dirty="0">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r>
              <a:rPr lang="es-GT" sz="1700" b="0" i="0" u="none" strike="noStrike" cap="none" dirty="0">
                <a:solidFill>
                  <a:schemeClr val="dk1"/>
                </a:solidFill>
                <a:latin typeface="Montserrat" pitchFamily="2" charset="77"/>
                <a:sym typeface="Arial"/>
              </a:rPr>
              <a:t>Presupuesto vigente </a:t>
            </a:r>
            <a:r>
              <a:rPr lang="es-GT" sz="1700" b="1" i="0" u="none" strike="noStrike" cap="none" dirty="0">
                <a:solidFill>
                  <a:schemeClr val="dk1"/>
                </a:solidFill>
                <a:latin typeface="Montserrat" pitchFamily="2" charset="77"/>
                <a:sym typeface="Arial"/>
              </a:rPr>
              <a:t>total:</a:t>
            </a:r>
            <a:endParaRPr sz="1700" dirty="0">
              <a:latin typeface="Montserrat" pitchFamily="2" charset="77"/>
            </a:endParaRPr>
          </a:p>
          <a:p>
            <a:pPr marL="457200" marR="0" lvl="1" indent="0" algn="l" rtl="0">
              <a:lnSpc>
                <a:spcPct val="90000"/>
              </a:lnSpc>
              <a:spcBef>
                <a:spcPts val="500"/>
              </a:spcBef>
              <a:spcAft>
                <a:spcPts val="0"/>
              </a:spcAft>
              <a:buClr>
                <a:schemeClr val="dk1"/>
              </a:buClr>
              <a:buSzPct val="81081"/>
              <a:buFont typeface="Arial"/>
              <a:buNone/>
            </a:pPr>
            <a:endParaRPr sz="1700" b="1" i="0" u="none" strike="noStrike" cap="none" dirty="0">
              <a:solidFill>
                <a:schemeClr val="dk1"/>
              </a:solidFill>
              <a:latin typeface="Montserrat" pitchFamily="2" charset="77"/>
              <a:sym typeface="Arial"/>
            </a:endParaRPr>
          </a:p>
          <a:p>
            <a:pPr marL="457200" marR="0" lvl="1" indent="0" algn="l" rtl="0">
              <a:lnSpc>
                <a:spcPct val="90000"/>
              </a:lnSpc>
              <a:spcBef>
                <a:spcPts val="500"/>
              </a:spcBef>
              <a:spcAft>
                <a:spcPts val="0"/>
              </a:spcAft>
              <a:buClr>
                <a:schemeClr val="dk1"/>
              </a:buClr>
              <a:buSzPct val="81081"/>
              <a:buFont typeface="Arial"/>
              <a:buNone/>
            </a:pPr>
            <a:r>
              <a:rPr lang="es-GT" sz="1700" b="1" i="0" u="none" strike="noStrike" cap="none" dirty="0">
                <a:solidFill>
                  <a:schemeClr val="dk1"/>
                </a:solidFill>
                <a:latin typeface="Montserrat" pitchFamily="2" charset="77"/>
                <a:sym typeface="Arial"/>
              </a:rPr>
              <a:t> </a:t>
            </a:r>
            <a:endParaRPr sz="1700" dirty="0">
              <a:latin typeface="Montserrat" pitchFamily="2" charset="77"/>
            </a:endParaRPr>
          </a:p>
          <a:p>
            <a:pPr marL="457200" marR="0" lvl="1" indent="0" algn="l" rtl="0">
              <a:lnSpc>
                <a:spcPct val="90000"/>
              </a:lnSpc>
              <a:spcBef>
                <a:spcPts val="500"/>
              </a:spcBef>
              <a:spcAft>
                <a:spcPts val="0"/>
              </a:spcAft>
              <a:buClr>
                <a:schemeClr val="dk1"/>
              </a:buClr>
              <a:buSzPct val="81081"/>
              <a:buFont typeface="Arial"/>
              <a:buNone/>
            </a:pPr>
            <a:endParaRPr sz="1700" b="0" i="0" u="none" strike="noStrike" cap="none" dirty="0">
              <a:solidFill>
                <a:schemeClr val="dk1"/>
              </a:solidFill>
              <a:latin typeface="Montserrat" pitchFamily="2" charset="77"/>
              <a:sym typeface="Arial"/>
            </a:endParaRPr>
          </a:p>
          <a:p>
            <a:pPr marL="457200" marR="0" lvl="1" indent="0" algn="l" rtl="0">
              <a:lnSpc>
                <a:spcPct val="90000"/>
              </a:lnSpc>
              <a:spcBef>
                <a:spcPts val="500"/>
              </a:spcBef>
              <a:spcAft>
                <a:spcPts val="0"/>
              </a:spcAft>
              <a:buClr>
                <a:schemeClr val="dk1"/>
              </a:buClr>
              <a:buSzPct val="81081"/>
              <a:buFont typeface="Arial"/>
              <a:buNone/>
            </a:pPr>
            <a:r>
              <a:rPr lang="es-GT" sz="1700" b="0" i="0" u="none" strike="noStrike" cap="none" dirty="0">
                <a:solidFill>
                  <a:schemeClr val="dk1"/>
                </a:solidFill>
                <a:latin typeface="Montserrat" pitchFamily="2" charset="77"/>
                <a:sym typeface="Arial"/>
              </a:rPr>
              <a:t>Presupuesto </a:t>
            </a:r>
            <a:r>
              <a:rPr lang="es-GT" sz="1700" b="1" i="0" u="none" strike="noStrike" cap="none" dirty="0">
                <a:solidFill>
                  <a:schemeClr val="dk1"/>
                </a:solidFill>
                <a:latin typeface="Montserrat" pitchFamily="2" charset="77"/>
                <a:sym typeface="Arial"/>
              </a:rPr>
              <a:t>ejecutado</a:t>
            </a:r>
            <a:r>
              <a:rPr lang="es-GT" sz="1700" b="0" i="0" u="none" strike="noStrike" cap="none" dirty="0">
                <a:solidFill>
                  <a:schemeClr val="dk1"/>
                </a:solidFill>
                <a:latin typeface="Montserrat" pitchFamily="2" charset="77"/>
                <a:sym typeface="Arial"/>
              </a:rPr>
              <a:t> (utilizado):</a:t>
            </a:r>
            <a:br>
              <a:rPr lang="es-GT" sz="1700" b="0" i="0" u="none" strike="noStrike" cap="none" dirty="0">
                <a:solidFill>
                  <a:schemeClr val="dk1"/>
                </a:solidFill>
                <a:latin typeface="Montserrat" pitchFamily="2" charset="77"/>
                <a:sym typeface="Arial"/>
              </a:rPr>
            </a:br>
            <a:endParaRPr sz="1700" b="0" i="0" u="none" strike="noStrike" cap="none" dirty="0">
              <a:solidFill>
                <a:schemeClr val="dk1"/>
              </a:solidFill>
              <a:latin typeface="Montserrat" pitchFamily="2" charset="77"/>
              <a:sym typeface="Arial"/>
            </a:endParaRPr>
          </a:p>
          <a:p>
            <a:pPr marL="457200" marR="0" lvl="1" indent="0" algn="l" rtl="0">
              <a:lnSpc>
                <a:spcPct val="90000"/>
              </a:lnSpc>
              <a:spcBef>
                <a:spcPts val="500"/>
              </a:spcBef>
              <a:spcAft>
                <a:spcPts val="0"/>
              </a:spcAft>
              <a:buClr>
                <a:schemeClr val="dk1"/>
              </a:buClr>
              <a:buSzPct val="81081"/>
              <a:buFont typeface="Arial"/>
              <a:buNone/>
            </a:pPr>
            <a:endParaRPr sz="1700" b="0" i="0" u="none" strike="noStrike" cap="none" dirty="0">
              <a:solidFill>
                <a:schemeClr val="dk1"/>
              </a:solidFill>
              <a:latin typeface="Montserrat" pitchFamily="2" charset="77"/>
              <a:sym typeface="Arial"/>
            </a:endParaRPr>
          </a:p>
          <a:p>
            <a:pPr marL="457200" marR="0" lvl="1" indent="0" algn="l" rtl="0">
              <a:lnSpc>
                <a:spcPct val="90000"/>
              </a:lnSpc>
              <a:spcBef>
                <a:spcPts val="500"/>
              </a:spcBef>
              <a:spcAft>
                <a:spcPts val="0"/>
              </a:spcAft>
              <a:buClr>
                <a:schemeClr val="dk1"/>
              </a:buClr>
              <a:buSzPct val="81081"/>
              <a:buFont typeface="Arial"/>
              <a:buNone/>
            </a:pPr>
            <a:endParaRPr sz="1700" b="0" i="0" u="none" strike="noStrike" cap="none" dirty="0">
              <a:solidFill>
                <a:schemeClr val="dk1"/>
              </a:solidFill>
              <a:latin typeface="Montserrat" pitchFamily="2" charset="77"/>
              <a:sym typeface="Arial"/>
            </a:endParaRPr>
          </a:p>
          <a:p>
            <a:pPr marL="457200" marR="0" lvl="1" indent="0" algn="l" rtl="0">
              <a:lnSpc>
                <a:spcPct val="90000"/>
              </a:lnSpc>
              <a:spcBef>
                <a:spcPts val="500"/>
              </a:spcBef>
              <a:spcAft>
                <a:spcPts val="0"/>
              </a:spcAft>
              <a:buClr>
                <a:schemeClr val="dk1"/>
              </a:buClr>
              <a:buSzPct val="81081"/>
              <a:buFont typeface="Arial"/>
              <a:buNone/>
            </a:pPr>
            <a:r>
              <a:rPr lang="es-GT" sz="1700" b="1" i="0" u="none" strike="noStrike" cap="none" dirty="0">
                <a:solidFill>
                  <a:schemeClr val="dk1"/>
                </a:solidFill>
                <a:latin typeface="Montserrat" pitchFamily="2" charset="77"/>
                <a:sym typeface="Arial"/>
              </a:rPr>
              <a:t>Saldo:</a:t>
            </a:r>
            <a:r>
              <a:rPr lang="es-GT" sz="2400" b="0" i="0" u="none" strike="noStrike" cap="none" dirty="0">
                <a:solidFill>
                  <a:schemeClr val="dk1"/>
                </a:solidFill>
                <a:latin typeface="Arial"/>
                <a:ea typeface="Arial"/>
                <a:cs typeface="Arial"/>
                <a:sym typeface="Arial"/>
              </a:rPr>
              <a:t/>
            </a:r>
            <a:br>
              <a:rPr lang="es-GT" sz="2400" b="0" i="0" u="none" strike="noStrike" cap="none" dirty="0">
                <a:solidFill>
                  <a:schemeClr val="dk1"/>
                </a:solidFill>
                <a:latin typeface="Arial"/>
                <a:ea typeface="Arial"/>
                <a:cs typeface="Arial"/>
                <a:sym typeface="Arial"/>
              </a:rPr>
            </a:br>
            <a:endParaRPr sz="4000" b="1" i="0" u="none" strike="noStrike" cap="none" dirty="0">
              <a:solidFill>
                <a:srgbClr val="0070C0"/>
              </a:solidFill>
              <a:latin typeface="Arial"/>
              <a:ea typeface="Arial"/>
              <a:cs typeface="Arial"/>
              <a:sym typeface="Arial"/>
            </a:endParaRPr>
          </a:p>
          <a:p>
            <a:pPr marL="914400" marR="0" lvl="1" indent="-228600" algn="l" rtl="0">
              <a:lnSpc>
                <a:spcPct val="90000"/>
              </a:lnSpc>
              <a:spcBef>
                <a:spcPts val="500"/>
              </a:spcBef>
              <a:spcAft>
                <a:spcPts val="0"/>
              </a:spcAft>
              <a:buClr>
                <a:schemeClr val="dk1"/>
              </a:buClr>
              <a:buSzPct val="81081"/>
              <a:buFont typeface="Arial"/>
              <a:buNone/>
            </a:pPr>
            <a:endParaRPr sz="2400" b="0" i="0" u="none" strike="noStrike" cap="none" dirty="0">
              <a:solidFill>
                <a:schemeClr val="dk1"/>
              </a:solidFill>
              <a:latin typeface="Arial"/>
              <a:ea typeface="Arial"/>
              <a:cs typeface="Arial"/>
              <a:sym typeface="Arial"/>
            </a:endParaRPr>
          </a:p>
        </p:txBody>
      </p:sp>
      <p:sp>
        <p:nvSpPr>
          <p:cNvPr id="73" name="Google Shape;73;p4"/>
          <p:cNvSpPr txBox="1"/>
          <p:nvPr/>
        </p:nvSpPr>
        <p:spPr>
          <a:xfrm>
            <a:off x="5037947" y="2058007"/>
            <a:ext cx="5969726" cy="15414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ct val="100000"/>
              <a:buFont typeface="Arial"/>
              <a:buNone/>
            </a:pPr>
            <a:endParaRPr sz="2800" b="1" i="0" u="none" strike="noStrike" cap="none" dirty="0">
              <a:solidFill>
                <a:schemeClr val="dk1"/>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ct val="100000"/>
              <a:buFont typeface="Arial"/>
              <a:buNone/>
            </a:pPr>
            <a:r>
              <a:rPr lang="es-GT" sz="4500" b="1" i="0" u="none" strike="noStrike" cap="none" dirty="0">
                <a:solidFill>
                  <a:srgbClr val="36B3CF"/>
                </a:solidFill>
                <a:latin typeface="Arial"/>
                <a:ea typeface="Arial"/>
                <a:cs typeface="Arial"/>
                <a:sym typeface="Arial"/>
              </a:rPr>
              <a:t>Q. </a:t>
            </a:r>
            <a:r>
              <a:rPr lang="es-GT" sz="4500" b="1" dirty="0">
                <a:solidFill>
                  <a:srgbClr val="36B3CF"/>
                </a:solidFill>
              </a:rPr>
              <a:t>35</a:t>
            </a:r>
            <a:r>
              <a:rPr lang="es-GT" sz="4500" b="1" i="0" u="none" strike="noStrike" cap="none" dirty="0">
                <a:solidFill>
                  <a:srgbClr val="36B3CF"/>
                </a:solidFill>
                <a:latin typeface="Arial"/>
                <a:ea typeface="Arial"/>
                <a:cs typeface="Arial"/>
                <a:sym typeface="Arial"/>
              </a:rPr>
              <a:t>,000,000.00</a:t>
            </a:r>
            <a:endParaRPr dirty="0">
              <a:solidFill>
                <a:srgbClr val="36B3CF"/>
              </a:solidFill>
            </a:endParaRPr>
          </a:p>
          <a:p>
            <a:pPr marL="457200" marR="0" lvl="1" indent="0" algn="r" rtl="0">
              <a:lnSpc>
                <a:spcPct val="90000"/>
              </a:lnSpc>
              <a:spcBef>
                <a:spcPts val="500"/>
              </a:spcBef>
              <a:spcAft>
                <a:spcPts val="0"/>
              </a:spcAft>
              <a:buClr>
                <a:srgbClr val="000000"/>
              </a:buClr>
              <a:buSzPct val="100000"/>
              <a:buFont typeface="Arial"/>
              <a:buNone/>
            </a:pPr>
            <a:endParaRPr sz="4000" b="1" i="0" u="none" strike="noStrike" cap="none" dirty="0">
              <a:solidFill>
                <a:srgbClr val="0070C0"/>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ct val="100000"/>
              <a:buFont typeface="Arial"/>
              <a:buNone/>
            </a:pPr>
            <a:endParaRPr sz="4000" b="1" i="0" u="none" strike="noStrike" cap="none" dirty="0">
              <a:solidFill>
                <a:srgbClr val="0070C0"/>
              </a:solidFill>
              <a:latin typeface="Arial"/>
              <a:ea typeface="Arial"/>
              <a:cs typeface="Arial"/>
              <a:sym typeface="Arial"/>
            </a:endParaRPr>
          </a:p>
        </p:txBody>
      </p:sp>
      <p:sp>
        <p:nvSpPr>
          <p:cNvPr id="74" name="Google Shape;74;p4"/>
          <p:cNvSpPr txBox="1"/>
          <p:nvPr/>
        </p:nvSpPr>
        <p:spPr>
          <a:xfrm>
            <a:off x="5037947" y="3348537"/>
            <a:ext cx="5969726" cy="15414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ct val="100000"/>
              <a:buFont typeface="Arial"/>
              <a:buNone/>
            </a:pPr>
            <a:endParaRPr sz="2800" b="1" i="0" u="none" strike="noStrike" cap="none" dirty="0">
              <a:solidFill>
                <a:schemeClr val="dk1"/>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ct val="100000"/>
              <a:buFont typeface="Arial"/>
              <a:buNone/>
            </a:pPr>
            <a:r>
              <a:rPr lang="es-GT" sz="4500" b="1" i="0" u="none" strike="noStrike" cap="none" dirty="0">
                <a:solidFill>
                  <a:srgbClr val="36B3CF"/>
                </a:solidFill>
                <a:latin typeface="Arial"/>
                <a:ea typeface="Arial"/>
                <a:cs typeface="Arial"/>
                <a:sym typeface="Arial"/>
              </a:rPr>
              <a:t>Q. </a:t>
            </a:r>
            <a:r>
              <a:rPr lang="es-GT" sz="4500" b="1" dirty="0">
                <a:solidFill>
                  <a:srgbClr val="36B3CF"/>
                </a:solidFill>
              </a:rPr>
              <a:t>9</a:t>
            </a:r>
            <a:r>
              <a:rPr lang="es-GT" sz="4500" b="1" i="0" u="none" strike="noStrike" cap="none" dirty="0">
                <a:solidFill>
                  <a:srgbClr val="36B3CF"/>
                </a:solidFill>
                <a:latin typeface="Arial"/>
                <a:ea typeface="Arial"/>
                <a:cs typeface="Arial"/>
                <a:sym typeface="Arial"/>
              </a:rPr>
              <a:t>,</a:t>
            </a:r>
            <a:r>
              <a:rPr lang="es-GT" sz="4500" b="1" dirty="0">
                <a:solidFill>
                  <a:srgbClr val="36B3CF"/>
                </a:solidFill>
              </a:rPr>
              <a:t>511</a:t>
            </a:r>
            <a:r>
              <a:rPr lang="es-GT" sz="4500" b="1" i="0" u="none" strike="noStrike" cap="none" dirty="0">
                <a:solidFill>
                  <a:srgbClr val="36B3CF"/>
                </a:solidFill>
                <a:latin typeface="Arial"/>
                <a:ea typeface="Arial"/>
                <a:cs typeface="Arial"/>
                <a:sym typeface="Arial"/>
              </a:rPr>
              <a:t>,</a:t>
            </a:r>
            <a:r>
              <a:rPr lang="es-GT" sz="4500" b="1" dirty="0">
                <a:solidFill>
                  <a:srgbClr val="36B3CF"/>
                </a:solidFill>
              </a:rPr>
              <a:t>733.52</a:t>
            </a:r>
            <a:endParaRPr dirty="0">
              <a:solidFill>
                <a:srgbClr val="36B3CF"/>
              </a:solidFill>
            </a:endParaRPr>
          </a:p>
          <a:p>
            <a:pPr marL="457200" marR="0" lvl="1" indent="0" algn="r" rtl="0">
              <a:lnSpc>
                <a:spcPct val="90000"/>
              </a:lnSpc>
              <a:spcBef>
                <a:spcPts val="500"/>
              </a:spcBef>
              <a:spcAft>
                <a:spcPts val="0"/>
              </a:spcAft>
              <a:buClr>
                <a:srgbClr val="000000"/>
              </a:buClr>
              <a:buSzPct val="100000"/>
              <a:buFont typeface="Arial"/>
              <a:buNone/>
            </a:pPr>
            <a:endParaRPr sz="4000" b="1" i="0" u="none" strike="noStrike" cap="none" dirty="0">
              <a:solidFill>
                <a:srgbClr val="0070C0"/>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ct val="100000"/>
              <a:buFont typeface="Arial"/>
              <a:buNone/>
            </a:pPr>
            <a:endParaRPr sz="4000" b="1" i="0" u="none" strike="noStrike" cap="none" dirty="0">
              <a:solidFill>
                <a:srgbClr val="0070C0"/>
              </a:solidFill>
              <a:latin typeface="Arial"/>
              <a:ea typeface="Arial"/>
              <a:cs typeface="Arial"/>
              <a:sym typeface="Arial"/>
            </a:endParaRPr>
          </a:p>
        </p:txBody>
      </p:sp>
      <p:sp>
        <p:nvSpPr>
          <p:cNvPr id="75" name="Google Shape;75;p4"/>
          <p:cNvSpPr txBox="1"/>
          <p:nvPr/>
        </p:nvSpPr>
        <p:spPr>
          <a:xfrm>
            <a:off x="5220876" y="4481258"/>
            <a:ext cx="5969726" cy="15414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endParaRPr sz="2800" b="1" i="0" u="none" strike="noStrike" cap="none" dirty="0">
              <a:solidFill>
                <a:schemeClr val="dk1"/>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ts val="4500"/>
              <a:buFont typeface="Arial"/>
              <a:buNone/>
            </a:pPr>
            <a:r>
              <a:rPr lang="es-GT" sz="4500" b="1" i="0" u="none" strike="noStrike" cap="none" dirty="0">
                <a:solidFill>
                  <a:srgbClr val="36B3CF"/>
                </a:solidFill>
                <a:latin typeface="Arial"/>
                <a:ea typeface="Arial"/>
                <a:cs typeface="Arial"/>
                <a:sym typeface="Arial"/>
              </a:rPr>
              <a:t>Q. </a:t>
            </a:r>
            <a:r>
              <a:rPr lang="es-GT" sz="4500" b="1" dirty="0">
                <a:solidFill>
                  <a:srgbClr val="36B3CF"/>
                </a:solidFill>
              </a:rPr>
              <a:t>25,488,266.48</a:t>
            </a:r>
            <a:endParaRPr sz="4000" b="1" i="0" u="none" strike="noStrike" cap="none" dirty="0">
              <a:solidFill>
                <a:srgbClr val="36B3CF"/>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ts val="4000"/>
              <a:buFont typeface="Arial"/>
              <a:buNone/>
            </a:pPr>
            <a:endParaRPr sz="4000" b="1" i="0" u="none" strike="noStrike" cap="none" dirty="0">
              <a:solidFill>
                <a:srgbClr val="0070C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4" name="Google Shape;84;p5"/>
          <p:cNvSpPr txBox="1"/>
          <p:nvPr/>
        </p:nvSpPr>
        <p:spPr>
          <a:xfrm>
            <a:off x="3191097" y="1858667"/>
            <a:ext cx="609452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GT" sz="2000" b="1" i="0" u="none" strike="noStrike" cap="none" dirty="0">
                <a:solidFill>
                  <a:srgbClr val="000000"/>
                </a:solidFill>
                <a:latin typeface="Montserrat" pitchFamily="2" charset="77"/>
                <a:sym typeface="Arial"/>
              </a:rPr>
              <a:t>CIFRAS GENERALES DEL PRESUPUESTO AL PRIMER CUATRIMESTRE 2023</a:t>
            </a:r>
            <a:endParaRPr sz="2000" b="0" i="0" u="none" strike="noStrike" cap="none" dirty="0">
              <a:solidFill>
                <a:srgbClr val="000000"/>
              </a:solidFill>
              <a:latin typeface="Montserrat" pitchFamily="2" charset="77"/>
              <a:sym typeface="Arial"/>
            </a:endParaRPr>
          </a:p>
        </p:txBody>
      </p:sp>
      <p:sp>
        <p:nvSpPr>
          <p:cNvPr id="85" name="Google Shape;85;p5"/>
          <p:cNvSpPr txBox="1"/>
          <p:nvPr/>
        </p:nvSpPr>
        <p:spPr>
          <a:xfrm>
            <a:off x="3047259" y="3331399"/>
            <a:ext cx="6094520" cy="338514"/>
          </a:xfrm>
          <a:prstGeom prst="rect">
            <a:avLst/>
          </a:prstGeom>
          <a:noFill/>
          <a:ln>
            <a:noFill/>
          </a:ln>
        </p:spPr>
        <p:txBody>
          <a:bodyPr spcFirstLastPara="1" wrap="square" lIns="91425" tIns="45700" rIns="91425" bIns="45700" anchor="t" anchorCtr="0">
            <a:spAutoFit/>
          </a:bodyPr>
          <a:lstStyle/>
          <a:p>
            <a:pPr marL="457200" marR="0" lvl="1" indent="0" algn="ctr" rtl="0">
              <a:lnSpc>
                <a:spcPct val="100000"/>
              </a:lnSpc>
              <a:spcBef>
                <a:spcPts val="0"/>
              </a:spcBef>
              <a:spcAft>
                <a:spcPts val="0"/>
              </a:spcAft>
              <a:buClr>
                <a:srgbClr val="000000"/>
              </a:buClr>
              <a:buSzPts val="1400"/>
              <a:buFont typeface="Arial"/>
              <a:buNone/>
            </a:pPr>
            <a:r>
              <a:rPr lang="es-GT" sz="1600" b="1" i="0" u="none" strike="noStrike" cap="none" dirty="0">
                <a:solidFill>
                  <a:srgbClr val="000000"/>
                </a:solidFill>
                <a:latin typeface="Montserrat" pitchFamily="2" charset="77"/>
                <a:sym typeface="Arial"/>
              </a:rPr>
              <a:t>Porcentaje de ejecución:</a:t>
            </a:r>
            <a:endParaRPr sz="1600" dirty="0">
              <a:latin typeface="Montserrat" pitchFamily="2" charset="77"/>
            </a:endParaRPr>
          </a:p>
        </p:txBody>
      </p:sp>
      <p:sp>
        <p:nvSpPr>
          <p:cNvPr id="86" name="Google Shape;86;p5"/>
          <p:cNvSpPr txBox="1"/>
          <p:nvPr/>
        </p:nvSpPr>
        <p:spPr>
          <a:xfrm>
            <a:off x="4796255" y="3668997"/>
            <a:ext cx="2884203" cy="197956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endParaRPr sz="2800" b="1" i="0" u="none" strike="noStrike" cap="none" dirty="0">
              <a:solidFill>
                <a:schemeClr val="dk1"/>
              </a:solidFill>
              <a:latin typeface="Arial"/>
              <a:ea typeface="Arial"/>
              <a:cs typeface="Arial"/>
              <a:sym typeface="Arial"/>
            </a:endParaRPr>
          </a:p>
          <a:p>
            <a:pPr marL="457200" marR="0" lvl="1" indent="0" algn="r" rtl="0">
              <a:lnSpc>
                <a:spcPct val="90000"/>
              </a:lnSpc>
              <a:spcBef>
                <a:spcPts val="500"/>
              </a:spcBef>
              <a:spcAft>
                <a:spcPts val="0"/>
              </a:spcAft>
              <a:buClr>
                <a:srgbClr val="000000"/>
              </a:buClr>
              <a:buSzPts val="5000"/>
              <a:buFont typeface="Arial"/>
              <a:buNone/>
            </a:pPr>
            <a:r>
              <a:rPr lang="es-GT" sz="5000" b="1" dirty="0">
                <a:solidFill>
                  <a:srgbClr val="36B3CF"/>
                </a:solidFill>
              </a:rPr>
              <a:t>27.18</a:t>
            </a:r>
            <a:r>
              <a:rPr lang="es-GT" sz="5000" b="1" i="0" u="none" strike="noStrike" cap="none" dirty="0">
                <a:solidFill>
                  <a:srgbClr val="36B3CF"/>
                </a:solidFill>
                <a:latin typeface="Arial"/>
                <a:ea typeface="Arial"/>
                <a:cs typeface="Arial"/>
                <a:sym typeface="Arial"/>
              </a:rPr>
              <a:t>%</a:t>
            </a:r>
            <a:endParaRPr dirty="0">
              <a:solidFill>
                <a:srgbClr val="36B3CF"/>
              </a:solidFill>
            </a:endParaRPr>
          </a:p>
          <a:p>
            <a:pPr marL="457200" marR="0" lvl="1" indent="0" algn="r" rtl="0">
              <a:lnSpc>
                <a:spcPct val="90000"/>
              </a:lnSpc>
              <a:spcBef>
                <a:spcPts val="500"/>
              </a:spcBef>
              <a:spcAft>
                <a:spcPts val="0"/>
              </a:spcAft>
              <a:buClr>
                <a:srgbClr val="000000"/>
              </a:buClr>
              <a:buSzPts val="4000"/>
              <a:buFont typeface="Arial"/>
              <a:buNone/>
            </a:pPr>
            <a:endParaRPr sz="4000" b="1" i="0" u="none" strike="noStrike" cap="none" dirty="0">
              <a:solidFill>
                <a:srgbClr val="0070C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p:nvPr/>
        </p:nvSpPr>
        <p:spPr>
          <a:xfrm>
            <a:off x="1590760" y="672459"/>
            <a:ext cx="8673737" cy="92643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Calibri"/>
              <a:buNone/>
            </a:pPr>
            <a:r>
              <a:rPr lang="es-GT" sz="2000" b="0" i="0" u="none" strike="noStrike" cap="none" dirty="0">
                <a:solidFill>
                  <a:schemeClr val="dk1"/>
                </a:solidFill>
                <a:latin typeface="Montserrat" pitchFamily="2" charset="77"/>
                <a:sym typeface="Arial"/>
              </a:rPr>
              <a:t>¿</a:t>
            </a:r>
            <a:r>
              <a:rPr lang="es-GT" sz="2000" b="1" i="0" u="none" strike="noStrike" cap="none" dirty="0">
                <a:solidFill>
                  <a:schemeClr val="dk1"/>
                </a:solidFill>
                <a:latin typeface="Montserrat" pitchFamily="2" charset="77"/>
                <a:sym typeface="Arial"/>
              </a:rPr>
              <a:t>EN QUÉ UTILIZA EL DINERO</a:t>
            </a:r>
            <a:r>
              <a:rPr lang="es-GT" sz="2000" b="1" dirty="0">
                <a:solidFill>
                  <a:schemeClr val="dk1"/>
                </a:solidFill>
                <a:latin typeface="Montserrat" pitchFamily="2" charset="77"/>
              </a:rPr>
              <a:t> LA COPADEH</a:t>
            </a:r>
            <a:r>
              <a:rPr lang="es-GT" sz="2000" b="1" i="0" u="none" strike="noStrike" cap="none" dirty="0">
                <a:solidFill>
                  <a:schemeClr val="dk1"/>
                </a:solidFill>
                <a:latin typeface="Montserrat" pitchFamily="2" charset="77"/>
                <a:sym typeface="Arial"/>
              </a:rPr>
              <a:t>?</a:t>
            </a:r>
            <a:endParaRPr sz="2000" b="1" i="0" u="none" strike="noStrike" cap="none" dirty="0">
              <a:solidFill>
                <a:srgbClr val="000000"/>
              </a:solidFill>
              <a:latin typeface="Montserrat" pitchFamily="2" charset="77"/>
              <a:sym typeface="Arial"/>
            </a:endParaRPr>
          </a:p>
        </p:txBody>
      </p:sp>
      <p:sp>
        <p:nvSpPr>
          <p:cNvPr id="92" name="Google Shape;92;p6"/>
          <p:cNvSpPr txBox="1"/>
          <p:nvPr/>
        </p:nvSpPr>
        <p:spPr>
          <a:xfrm>
            <a:off x="884463" y="2105677"/>
            <a:ext cx="8244600" cy="22621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600" b="0" i="0" u="none" strike="noStrike" cap="none" dirty="0">
                <a:solidFill>
                  <a:schemeClr val="dk1"/>
                </a:solidFill>
                <a:latin typeface="Montserrat" pitchFamily="2" charset="77"/>
                <a:sym typeface="Arial"/>
              </a:rPr>
              <a:t>E</a:t>
            </a:r>
            <a:r>
              <a:rPr lang="es-GT" sz="1600" dirty="0">
                <a:solidFill>
                  <a:schemeClr val="dk1"/>
                </a:solidFill>
                <a:latin typeface="Montserrat" pitchFamily="2" charset="77"/>
              </a:rPr>
              <a:t>n</a:t>
            </a:r>
            <a:r>
              <a:rPr lang="es-GT" sz="1600" b="0" i="0" u="none" strike="noStrike" cap="none" dirty="0">
                <a:solidFill>
                  <a:schemeClr val="dk1"/>
                </a:solidFill>
                <a:latin typeface="Montserrat" pitchFamily="2" charset="77"/>
                <a:sym typeface="Arial"/>
              </a:rPr>
              <a:t> la adquisición de diferentes bienes o servicios</a:t>
            </a:r>
            <a:r>
              <a:rPr lang="es-GT" sz="1600" dirty="0">
                <a:solidFill>
                  <a:schemeClr val="dk1"/>
                </a:solidFill>
                <a:latin typeface="Montserrat" pitchFamily="2" charset="77"/>
              </a:rPr>
              <a:t> </a:t>
            </a:r>
            <a:r>
              <a:rPr lang="es-GT" sz="1600" b="0" i="0" u="none" strike="noStrike" cap="none" dirty="0">
                <a:solidFill>
                  <a:schemeClr val="dk1"/>
                </a:solidFill>
                <a:latin typeface="Montserrat" pitchFamily="2" charset="77"/>
                <a:sym typeface="Arial"/>
              </a:rPr>
              <a:t>para cumplir con las </a:t>
            </a:r>
            <a:r>
              <a:rPr lang="es-GT" sz="1600" dirty="0">
                <a:solidFill>
                  <a:schemeClr val="dk1"/>
                </a:solidFill>
                <a:latin typeface="Montserrat" pitchFamily="2" charset="77"/>
              </a:rPr>
              <a:t>atribuciones conferidas a</a:t>
            </a:r>
            <a:r>
              <a:rPr lang="es-GT" sz="1600" b="0" i="0" u="none" strike="noStrike" cap="none" dirty="0">
                <a:solidFill>
                  <a:schemeClr val="dk1"/>
                </a:solidFill>
                <a:latin typeface="Montserrat" pitchFamily="2" charset="77"/>
                <a:sym typeface="Arial"/>
              </a:rPr>
              <a:t> la institución.</a:t>
            </a:r>
            <a:endParaRPr sz="1600" dirty="0">
              <a:latin typeface="Montserrat" pitchFamily="2" charset="77"/>
            </a:endParaRPr>
          </a:p>
          <a:p>
            <a:pPr marL="0" marR="0" lvl="0" indent="0" algn="just" rtl="0">
              <a:lnSpc>
                <a:spcPct val="150000"/>
              </a:lnSpc>
              <a:spcBef>
                <a:spcPts val="0"/>
              </a:spcBef>
              <a:spcAft>
                <a:spcPts val="0"/>
              </a:spcAft>
              <a:buNone/>
            </a:pPr>
            <a:endParaRPr sz="1600" b="0" i="0" u="none" strike="noStrike" cap="none" dirty="0">
              <a:solidFill>
                <a:schemeClr val="dk1"/>
              </a:solidFill>
              <a:latin typeface="Montserrat" pitchFamily="2" charset="77"/>
              <a:sym typeface="Arial"/>
            </a:endParaRPr>
          </a:p>
          <a:p>
            <a:pPr marL="0" marR="0" lvl="0" indent="0" algn="just" rtl="0">
              <a:lnSpc>
                <a:spcPct val="150000"/>
              </a:lnSpc>
              <a:spcBef>
                <a:spcPts val="0"/>
              </a:spcBef>
              <a:spcAft>
                <a:spcPts val="0"/>
              </a:spcAft>
              <a:buNone/>
            </a:pPr>
            <a:r>
              <a:rPr lang="es-GT" sz="1600" dirty="0">
                <a:solidFill>
                  <a:schemeClr val="dk1"/>
                </a:solidFill>
                <a:latin typeface="Montserrat" pitchFamily="2" charset="77"/>
              </a:rPr>
              <a:t>Al respecto, se muestra a la población, de forma ordenada y transparente, cómo se dividen los </a:t>
            </a:r>
            <a:r>
              <a:rPr lang="es-GT" sz="1600" b="1" dirty="0">
                <a:solidFill>
                  <a:srgbClr val="36B3CF"/>
                </a:solidFill>
                <a:latin typeface="Montserrat" pitchFamily="2" charset="77"/>
              </a:rPr>
              <a:t>grupos de gasto </a:t>
            </a:r>
            <a:r>
              <a:rPr lang="es-GT" sz="1600" dirty="0">
                <a:solidFill>
                  <a:schemeClr val="dk1"/>
                </a:solidFill>
                <a:latin typeface="Montserrat" pitchFamily="2" charset="77"/>
              </a:rPr>
              <a:t>del sector público.</a:t>
            </a:r>
            <a:endParaRPr sz="1600" dirty="0">
              <a:solidFill>
                <a:schemeClr val="dk1"/>
              </a:solidFill>
              <a:latin typeface="Montserrat" pitchFamily="2" charset="77"/>
            </a:endParaRPr>
          </a:p>
          <a:p>
            <a:pPr marL="0" marR="0" lvl="0" indent="0" algn="just" rtl="0">
              <a:lnSpc>
                <a:spcPct val="150000"/>
              </a:lnSpc>
              <a:spcBef>
                <a:spcPts val="0"/>
              </a:spcBef>
              <a:spcAft>
                <a:spcPts val="0"/>
              </a:spcAft>
              <a:buNone/>
            </a:pPr>
            <a:endParaRPr dirty="0"/>
          </a:p>
        </p:txBody>
      </p:sp>
      <p:sp>
        <p:nvSpPr>
          <p:cNvPr id="93" name="Google Shape;93;p6"/>
          <p:cNvSpPr txBox="1"/>
          <p:nvPr/>
        </p:nvSpPr>
        <p:spPr>
          <a:xfrm>
            <a:off x="9293902" y="2106678"/>
            <a:ext cx="2431619" cy="1937113"/>
          </a:xfrm>
          <a:prstGeom prst="rect">
            <a:avLst/>
          </a:prstGeom>
          <a:noFill/>
          <a:ln w="19050">
            <a:solidFill>
              <a:srgbClr val="36B3CF"/>
            </a:solidFill>
          </a:ln>
          <a:effectLst>
            <a:outerShdw blurRad="50800" dist="50800" dir="5400000" sx="1000" sy="1000" algn="ctr" rotWithShape="0">
              <a:srgbClr val="000000"/>
            </a:outerShdw>
          </a:effectLst>
        </p:spPr>
        <p:txBody>
          <a:bodyPr spcFirstLastPara="1" wrap="square" lIns="91425" tIns="45700" rIns="91425" bIns="45700" anchor="ctr" anchorCtr="0">
            <a:normAutofit fontScale="92500" lnSpcReduction="10000"/>
          </a:bodyPr>
          <a:lstStyle/>
          <a:p>
            <a:pPr marL="0" marR="0" lvl="0" indent="0" algn="ctr" rtl="0">
              <a:lnSpc>
                <a:spcPct val="150000"/>
              </a:lnSpc>
              <a:spcBef>
                <a:spcPts val="0"/>
              </a:spcBef>
              <a:spcAft>
                <a:spcPts val="0"/>
              </a:spcAft>
              <a:buClr>
                <a:srgbClr val="000000"/>
              </a:buClr>
              <a:buSzPts val="2000"/>
              <a:buFont typeface="Arial"/>
              <a:buNone/>
            </a:pPr>
            <a:r>
              <a:rPr lang="es-GT" sz="2000" b="0" i="0" u="none" strike="noStrike" cap="none" dirty="0">
                <a:solidFill>
                  <a:srgbClr val="0D1F3C"/>
                </a:solidFill>
                <a:latin typeface="Arial"/>
                <a:ea typeface="Arial"/>
                <a:cs typeface="Arial"/>
                <a:sym typeface="Arial"/>
              </a:rPr>
              <a:t/>
            </a:r>
            <a:br>
              <a:rPr lang="es-GT" sz="2000" b="0" i="0" u="none" strike="noStrike" cap="none" dirty="0">
                <a:solidFill>
                  <a:srgbClr val="0D1F3C"/>
                </a:solidFill>
                <a:latin typeface="Arial"/>
                <a:ea typeface="Arial"/>
                <a:cs typeface="Arial"/>
                <a:sym typeface="Arial"/>
              </a:rPr>
            </a:br>
            <a:r>
              <a:rPr lang="es-GT" sz="2000" b="0" i="0" u="none" strike="noStrike" cap="none" dirty="0">
                <a:solidFill>
                  <a:srgbClr val="0D1F3C"/>
                </a:solidFill>
                <a:latin typeface="Arial"/>
                <a:ea typeface="Arial"/>
                <a:cs typeface="Arial"/>
                <a:sym typeface="Arial"/>
              </a:rPr>
              <a:t>El gasto se divide </a:t>
            </a:r>
            <a:endParaRPr dirty="0"/>
          </a:p>
          <a:p>
            <a:pPr marL="0" marR="0" lvl="0" indent="0" algn="ctr" rtl="0">
              <a:lnSpc>
                <a:spcPct val="150000"/>
              </a:lnSpc>
              <a:spcBef>
                <a:spcPts val="0"/>
              </a:spcBef>
              <a:spcAft>
                <a:spcPts val="0"/>
              </a:spcAft>
              <a:buClr>
                <a:srgbClr val="000000"/>
              </a:buClr>
              <a:buSzPts val="2000"/>
              <a:buFont typeface="Arial"/>
              <a:buNone/>
            </a:pPr>
            <a:r>
              <a:rPr lang="es-GT" sz="2000" b="0" i="0" u="none" strike="noStrike" cap="none" dirty="0">
                <a:solidFill>
                  <a:srgbClr val="0D1F3C"/>
                </a:solidFill>
                <a:latin typeface="Arial"/>
                <a:ea typeface="Arial"/>
                <a:cs typeface="Arial"/>
                <a:sym typeface="Arial"/>
              </a:rPr>
              <a:t>en </a:t>
            </a:r>
            <a:r>
              <a:rPr lang="es-GT" sz="3100" b="1" dirty="0">
                <a:solidFill>
                  <a:srgbClr val="36B3CF"/>
                </a:solidFill>
              </a:rPr>
              <a:t>4</a:t>
            </a:r>
            <a:r>
              <a:rPr lang="es-GT" sz="3100" b="1" i="0" u="none" strike="noStrike" cap="none" dirty="0">
                <a:solidFill>
                  <a:srgbClr val="FF0000"/>
                </a:solidFill>
                <a:latin typeface="Arial"/>
                <a:ea typeface="Arial"/>
                <a:cs typeface="Arial"/>
                <a:sym typeface="Arial"/>
              </a:rPr>
              <a:t> </a:t>
            </a:r>
            <a:r>
              <a:rPr lang="es-GT" sz="2000" b="0" i="0" u="none" strike="noStrike" cap="none" dirty="0">
                <a:solidFill>
                  <a:srgbClr val="0D1F3C"/>
                </a:solidFill>
                <a:latin typeface="Arial"/>
                <a:ea typeface="Arial"/>
                <a:cs typeface="Arial"/>
                <a:sym typeface="Arial"/>
              </a:rPr>
              <a:t>grupos.</a:t>
            </a: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7"/>
          <p:cNvSpPr txBox="1"/>
          <p:nvPr/>
        </p:nvSpPr>
        <p:spPr>
          <a:xfrm>
            <a:off x="764785" y="446642"/>
            <a:ext cx="8673737" cy="82150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800" b="1" i="0" u="none" strike="noStrike" cap="none">
                <a:solidFill>
                  <a:schemeClr val="dk1"/>
                </a:solidFill>
                <a:latin typeface="Arial"/>
                <a:ea typeface="Arial"/>
                <a:cs typeface="Arial"/>
                <a:sym typeface="Arial"/>
              </a:rPr>
              <a:t>EJECUCIÓN PRESUPUESTARIA POR GRUPO DE GASTO AL </a:t>
            </a:r>
            <a:r>
              <a:rPr lang="es-GT" sz="2800" b="1">
                <a:solidFill>
                  <a:schemeClr val="dk1"/>
                </a:solidFill>
              </a:rPr>
              <a:t>PRIMER</a:t>
            </a:r>
            <a:r>
              <a:rPr lang="es-GT" sz="2800" b="1" i="0" u="none" strike="noStrike" cap="none">
                <a:solidFill>
                  <a:schemeClr val="dk1"/>
                </a:solidFill>
                <a:latin typeface="Arial"/>
                <a:ea typeface="Arial"/>
                <a:cs typeface="Arial"/>
                <a:sym typeface="Arial"/>
              </a:rPr>
              <a:t> CUATRIMESTRE 202</a:t>
            </a:r>
            <a:r>
              <a:rPr lang="es-GT" sz="2800" b="1">
                <a:solidFill>
                  <a:schemeClr val="dk1"/>
                </a:solidFill>
              </a:rPr>
              <a:t>3</a:t>
            </a:r>
            <a:endParaRPr sz="2800" b="1" i="0" u="none" strike="noStrike" cap="none">
              <a:solidFill>
                <a:srgbClr val="000000"/>
              </a:solidFill>
              <a:latin typeface="Arial"/>
              <a:ea typeface="Arial"/>
              <a:cs typeface="Arial"/>
              <a:sym typeface="Arial"/>
            </a:endParaRPr>
          </a:p>
        </p:txBody>
      </p:sp>
      <p:pic>
        <p:nvPicPr>
          <p:cNvPr id="99" name="Google Shape;99;p7"/>
          <p:cNvPicPr preferRelativeResize="0"/>
          <p:nvPr/>
        </p:nvPicPr>
        <p:blipFill>
          <a:blip r:embed="rId3">
            <a:alphaModFix/>
          </a:blip>
          <a:stretch>
            <a:fillRect/>
          </a:stretch>
        </p:blipFill>
        <p:spPr>
          <a:xfrm>
            <a:off x="1982863" y="1330475"/>
            <a:ext cx="7699375" cy="47204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8"/>
          <p:cNvSpPr txBox="1"/>
          <p:nvPr/>
        </p:nvSpPr>
        <p:spPr>
          <a:xfrm>
            <a:off x="824925" y="418975"/>
            <a:ext cx="7833900" cy="972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Calibri"/>
              <a:buNone/>
            </a:pPr>
            <a:r>
              <a:rPr lang="es-GT" sz="2000" b="1" i="0" u="none" strike="noStrike" cap="none" dirty="0">
                <a:solidFill>
                  <a:schemeClr val="dk1"/>
                </a:solidFill>
                <a:latin typeface="Montserrat" pitchFamily="2" charset="77"/>
                <a:sym typeface="Arial"/>
              </a:rPr>
              <a:t>DESCRIBIR ¿</a:t>
            </a:r>
            <a:r>
              <a:rPr lang="es-GT" sz="2000" b="1" i="0" u="none" strike="noStrike" cap="none" dirty="0">
                <a:solidFill>
                  <a:srgbClr val="000000"/>
                </a:solidFill>
                <a:latin typeface="Montserrat" pitchFamily="2" charset="77"/>
                <a:sym typeface="Arial"/>
              </a:rPr>
              <a:t>CUÁL ES LA IMPORTANCIA DEL PAGO DE SERVIDORES PÚBLICOS </a:t>
            </a:r>
            <a:r>
              <a:rPr lang="es-GT" sz="2000" b="1" i="0" u="none" strike="noStrike" cap="none" dirty="0" smtClean="0">
                <a:solidFill>
                  <a:srgbClr val="000000"/>
                </a:solidFill>
                <a:latin typeface="Montserrat" pitchFamily="2" charset="77"/>
                <a:sym typeface="Arial"/>
              </a:rPr>
              <a:t>? :</a:t>
            </a:r>
            <a:endParaRPr sz="2000" b="1" i="0" u="none" strike="noStrike" cap="none" dirty="0">
              <a:solidFill>
                <a:srgbClr val="000000"/>
              </a:solidFill>
              <a:latin typeface="Montserrat" pitchFamily="2" charset="77"/>
              <a:sym typeface="Arial"/>
            </a:endParaRPr>
          </a:p>
        </p:txBody>
      </p:sp>
      <p:sp>
        <p:nvSpPr>
          <p:cNvPr id="105" name="Google Shape;105;p8"/>
          <p:cNvSpPr txBox="1"/>
          <p:nvPr/>
        </p:nvSpPr>
        <p:spPr>
          <a:xfrm>
            <a:off x="824925" y="1905526"/>
            <a:ext cx="7405200" cy="304694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600" dirty="0">
                <a:solidFill>
                  <a:schemeClr val="dk1"/>
                </a:solidFill>
                <a:latin typeface="Montserrat" pitchFamily="2" charset="77"/>
              </a:rPr>
              <a:t>Los recursos financieros utilizados</a:t>
            </a:r>
            <a:r>
              <a:rPr lang="es-GT" sz="1600" b="0" i="0" u="none" strike="noStrike" cap="none" dirty="0">
                <a:solidFill>
                  <a:schemeClr val="dk1"/>
                </a:solidFill>
                <a:latin typeface="Montserrat" pitchFamily="2" charset="77"/>
                <a:sym typeface="Arial"/>
              </a:rPr>
              <a:t> en el pago de servidores públicos (</a:t>
            </a:r>
            <a:r>
              <a:rPr lang="es-GT" sz="1600" b="1" dirty="0">
                <a:solidFill>
                  <a:srgbClr val="36B3CF"/>
                </a:solidFill>
                <a:latin typeface="Montserrat" pitchFamily="2" charset="77"/>
              </a:rPr>
              <a:t>G</a:t>
            </a:r>
            <a:r>
              <a:rPr lang="es-GT" sz="1600" b="1" i="0" u="none" strike="noStrike" cap="none" dirty="0">
                <a:solidFill>
                  <a:srgbClr val="36B3CF"/>
                </a:solidFill>
                <a:latin typeface="Montserrat" pitchFamily="2" charset="77"/>
                <a:sym typeface="Arial"/>
              </a:rPr>
              <a:t>rupo 0</a:t>
            </a:r>
            <a:r>
              <a:rPr lang="es-GT" sz="1600" b="0" i="0" u="none" strike="noStrike" cap="none" dirty="0">
                <a:solidFill>
                  <a:schemeClr val="dk1"/>
                </a:solidFill>
                <a:latin typeface="Montserrat" pitchFamily="2" charset="77"/>
                <a:sym typeface="Arial"/>
              </a:rPr>
              <a:t>), </a:t>
            </a:r>
            <a:r>
              <a:rPr lang="es-GT" sz="1600" dirty="0">
                <a:solidFill>
                  <a:schemeClr val="dk1"/>
                </a:solidFill>
                <a:latin typeface="Montserrat" pitchFamily="2" charset="77"/>
              </a:rPr>
              <a:t>aunque se clasifica como un gasto de funcionamiento, constituye en realidad el medio para prestar servicios a la población beneficiaria y con ello, satisfacer las necesidades sociales a través de la contratación de 96 servidores públicos con funciones sustantivas y 73 servidores públicos con funciones administrativas, de asesoría, de apoyo técnico y de control interno para dar cumplimiento al mandato de la Comisión.</a:t>
            </a:r>
            <a:endParaRPr sz="1600" dirty="0">
              <a:latin typeface="Montserrat" pitchFamily="2" charset="77"/>
            </a:endParaRPr>
          </a:p>
        </p:txBody>
      </p:sp>
      <p:sp>
        <p:nvSpPr>
          <p:cNvPr id="106" name="Google Shape;106;p8"/>
          <p:cNvSpPr txBox="1"/>
          <p:nvPr/>
        </p:nvSpPr>
        <p:spPr>
          <a:xfrm>
            <a:off x="8658850" y="945222"/>
            <a:ext cx="3207900" cy="5062903"/>
          </a:xfrm>
          <a:prstGeom prst="rect">
            <a:avLst/>
          </a:prstGeom>
          <a:noFill/>
          <a:ln w="19050">
            <a:solidFill>
              <a:srgbClr val="36B3CF"/>
            </a:solidFill>
          </a:ln>
          <a:effectLst>
            <a:outerShdw blurRad="50800" dist="50800" dir="5400000" sx="1000" sy="1000" algn="ctr" rotWithShape="0">
              <a:srgbClr val="000000"/>
            </a:outerShdw>
          </a:effectLst>
        </p:spPr>
        <p:txBody>
          <a:bodyPr spcFirstLastPara="1" wrap="square" lIns="91425" tIns="45700" rIns="91425" bIns="45700" anchor="ctr" anchorCtr="0">
            <a:normAutofit fontScale="77500" lnSpcReduction="20000"/>
          </a:bodyPr>
          <a:lstStyle/>
          <a:p>
            <a:pPr marL="0" marR="0" lvl="0" indent="0" algn="just" rtl="0">
              <a:lnSpc>
                <a:spcPct val="150000"/>
              </a:lnSpc>
              <a:spcBef>
                <a:spcPts val="0"/>
              </a:spcBef>
              <a:spcAft>
                <a:spcPts val="0"/>
              </a:spcAft>
              <a:buClr>
                <a:srgbClr val="000000"/>
              </a:buClr>
              <a:buSzPct val="166666"/>
              <a:buFont typeface="Arial"/>
              <a:buNone/>
            </a:pPr>
            <a:endParaRPr lang="es-GT" sz="1300" dirty="0">
              <a:solidFill>
                <a:schemeClr val="dk1"/>
              </a:solidFill>
              <a:highlight>
                <a:schemeClr val="lt1"/>
              </a:highlight>
              <a:latin typeface="Montserrat" pitchFamily="2" charset="77"/>
            </a:endParaRPr>
          </a:p>
          <a:p>
            <a:pPr marL="0" marR="0" lvl="0" indent="0" algn="just" rtl="0">
              <a:lnSpc>
                <a:spcPct val="150000"/>
              </a:lnSpc>
              <a:spcBef>
                <a:spcPts val="0"/>
              </a:spcBef>
              <a:spcAft>
                <a:spcPts val="0"/>
              </a:spcAft>
              <a:buClr>
                <a:srgbClr val="000000"/>
              </a:buClr>
              <a:buSzPct val="166666"/>
              <a:buFont typeface="Arial"/>
              <a:buNone/>
            </a:pPr>
            <a:endParaRPr lang="es-GT" sz="1300" dirty="0">
              <a:solidFill>
                <a:schemeClr val="dk1"/>
              </a:solidFill>
              <a:highlight>
                <a:schemeClr val="lt1"/>
              </a:highlight>
              <a:latin typeface="Montserrat" pitchFamily="2" charset="77"/>
            </a:endParaRPr>
          </a:p>
          <a:p>
            <a:pPr marL="0" marR="0" lvl="0" indent="0" algn="just" rtl="0">
              <a:lnSpc>
                <a:spcPct val="150000"/>
              </a:lnSpc>
              <a:spcBef>
                <a:spcPts val="0"/>
              </a:spcBef>
              <a:spcAft>
                <a:spcPts val="0"/>
              </a:spcAft>
              <a:buClr>
                <a:srgbClr val="000000"/>
              </a:buClr>
              <a:buSzPct val="166666"/>
              <a:buFont typeface="Arial"/>
              <a:buNone/>
            </a:pPr>
            <a:r>
              <a:rPr lang="es-GT" sz="1300" dirty="0">
                <a:solidFill>
                  <a:schemeClr val="dk1"/>
                </a:solidFill>
                <a:highlight>
                  <a:schemeClr val="lt1"/>
                </a:highlight>
                <a:latin typeface="Montserrat" pitchFamily="2" charset="77"/>
              </a:rPr>
              <a:t>Durante el periodo reportado, la COPADEH asesoró y coordinó</a:t>
            </a:r>
            <a:r>
              <a:rPr lang="es-GT" sz="1300" dirty="0">
                <a:solidFill>
                  <a:srgbClr val="FF0000"/>
                </a:solidFill>
                <a:highlight>
                  <a:schemeClr val="lt1"/>
                </a:highlight>
                <a:latin typeface="Montserrat" pitchFamily="2" charset="77"/>
              </a:rPr>
              <a:t> </a:t>
            </a:r>
            <a:r>
              <a:rPr lang="es-GT" sz="1300" dirty="0">
                <a:solidFill>
                  <a:schemeClr val="dk1"/>
                </a:solidFill>
                <a:latin typeface="Montserrat" pitchFamily="2" charset="77"/>
              </a:rPr>
              <a:t>13</a:t>
            </a:r>
            <a:r>
              <a:rPr lang="es-GT" sz="1300" dirty="0">
                <a:solidFill>
                  <a:srgbClr val="FF0000"/>
                </a:solidFill>
                <a:latin typeface="Montserrat" pitchFamily="2" charset="77"/>
              </a:rPr>
              <a:t> </a:t>
            </a:r>
            <a:r>
              <a:rPr lang="es-GT" sz="1300" dirty="0">
                <a:solidFill>
                  <a:schemeClr val="dk1"/>
                </a:solidFill>
                <a:latin typeface="Montserrat" pitchFamily="2" charset="77"/>
              </a:rPr>
              <a:t>eventos de</a:t>
            </a:r>
            <a:r>
              <a:rPr lang="es-GT" sz="1300" dirty="0">
                <a:solidFill>
                  <a:srgbClr val="FF0000"/>
                </a:solidFill>
                <a:latin typeface="Montserrat" pitchFamily="2" charset="77"/>
              </a:rPr>
              <a:t> </a:t>
            </a:r>
            <a:r>
              <a:rPr lang="es-GT" sz="1300" dirty="0">
                <a:solidFill>
                  <a:schemeClr val="dk1"/>
                </a:solidFill>
                <a:latin typeface="Montserrat" pitchFamily="2" charset="77"/>
              </a:rPr>
              <a:t>asesoría a las dependencias del Organismo Ejecutivo y otros sectores para el fomento de una Cultura de Paz; 8 mil 676</a:t>
            </a:r>
            <a:r>
              <a:rPr lang="es-GT" sz="1300" dirty="0">
                <a:solidFill>
                  <a:srgbClr val="FF0000"/>
                </a:solidFill>
                <a:latin typeface="Montserrat" pitchFamily="2" charset="77"/>
              </a:rPr>
              <a:t> </a:t>
            </a:r>
            <a:r>
              <a:rPr lang="es-GT" sz="1300" dirty="0">
                <a:solidFill>
                  <a:schemeClr val="dk1"/>
                </a:solidFill>
                <a:latin typeface="Montserrat" pitchFamily="2" charset="77"/>
              </a:rPr>
              <a:t>servidores públicos y ciudadanos formados y capacitados en Cultura de Paz, respeto a los derechos humanos y mecanismos de diálogo; 76 informes de asesoría, coordinación e implementación de medidas de reparación en materia de derechos humanos a distintas instituciones del Estado; 17 informes elaborados respecto a casos de “conflictos sociales, ambientales, agrarios y otros atendidos mediante la coordinación con las dependencias del Organismo Ejecutivo para su mediación y resolución”; 80 eventos de acompañamiento ante requerimiento institucional en desalojos, bloqueos, manifestaciones y otros.</a:t>
            </a:r>
            <a:endParaRPr sz="1300" dirty="0">
              <a:solidFill>
                <a:schemeClr val="dk1"/>
              </a:solidFill>
              <a:latin typeface="Montserrat" pitchFamily="2" charset="77"/>
            </a:endParaRPr>
          </a:p>
          <a:p>
            <a:pPr marL="0" marR="0" lvl="0" indent="0" algn="just" rtl="0">
              <a:lnSpc>
                <a:spcPct val="150000"/>
              </a:lnSpc>
              <a:spcBef>
                <a:spcPts val="0"/>
              </a:spcBef>
              <a:spcAft>
                <a:spcPts val="0"/>
              </a:spcAft>
              <a:buClr>
                <a:srgbClr val="000000"/>
              </a:buClr>
              <a:buSzPct val="142857"/>
              <a:buFont typeface="Arial"/>
              <a:buNone/>
            </a:pPr>
            <a:endParaRPr b="1" dirty="0">
              <a:solidFill>
                <a:schemeClr val="dk1"/>
              </a:solidFill>
            </a:endParaRPr>
          </a:p>
          <a:p>
            <a:pPr marL="0" marR="0" lvl="0" indent="0" algn="just" rtl="0">
              <a:lnSpc>
                <a:spcPct val="150000"/>
              </a:lnSpc>
              <a:spcBef>
                <a:spcPts val="0"/>
              </a:spcBef>
              <a:spcAft>
                <a:spcPts val="0"/>
              </a:spcAft>
              <a:buClr>
                <a:srgbClr val="000000"/>
              </a:buClr>
              <a:buSzPct val="142857"/>
              <a:buFont typeface="Arial"/>
              <a:buNone/>
            </a:pPr>
            <a:endParaRPr b="1" dirty="0">
              <a:solidFill>
                <a:schemeClr val="dk1"/>
              </a:solidFill>
            </a:endParaRPr>
          </a:p>
          <a:p>
            <a:pPr marL="0" marR="0" lvl="0" indent="0" algn="just" rtl="0">
              <a:lnSpc>
                <a:spcPct val="150000"/>
              </a:lnSpc>
              <a:spcBef>
                <a:spcPts val="0"/>
              </a:spcBef>
              <a:spcAft>
                <a:spcPts val="0"/>
              </a:spcAft>
              <a:buClr>
                <a:srgbClr val="000000"/>
              </a:buClr>
              <a:buSzPct val="142857"/>
              <a:buFont typeface="Arial"/>
              <a:buNone/>
            </a:pPr>
            <a:endParaRPr b="1"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1b265871d_10_0"/>
          <p:cNvPicPr preferRelativeResize="0"/>
          <p:nvPr/>
        </p:nvPicPr>
        <p:blipFill>
          <a:blip r:embed="rId3">
            <a:alphaModFix/>
          </a:blip>
          <a:stretch>
            <a:fillRect/>
          </a:stretch>
        </p:blipFill>
        <p:spPr>
          <a:xfrm>
            <a:off x="1404025" y="773025"/>
            <a:ext cx="8905875" cy="4686300"/>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2147</Words>
  <Application>Microsoft Macintosh PowerPoint</Application>
  <PresentationFormat>Personalizado</PresentationFormat>
  <Paragraphs>214</Paragraphs>
  <Slides>26</Slides>
  <Notes>26</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Comunicacion SAA</cp:lastModifiedBy>
  <cp:revision>17</cp:revision>
  <dcterms:created xsi:type="dcterms:W3CDTF">2022-04-29T16:34:54Z</dcterms:created>
  <dcterms:modified xsi:type="dcterms:W3CDTF">2023-05-05T22:37:42Z</dcterms:modified>
</cp:coreProperties>
</file>